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3.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70" r:id="rId5"/>
    <p:sldMasterId id="214748367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Lst>
  <p:sldSz cy="5143500" cx="9144000"/>
  <p:notesSz cx="6858000" cy="9144000"/>
  <p:embeddedFontLst>
    <p:embeddedFont>
      <p:font typeface="Playfair Display"/>
      <p:regular r:id="rId53"/>
      <p:bold r:id="rId54"/>
      <p:italic r:id="rId55"/>
      <p:boldItalic r:id="rId56"/>
    </p:embeddedFont>
    <p:embeddedFont>
      <p:font typeface="Lato"/>
      <p:regular r:id="rId57"/>
      <p:bold r:id="rId58"/>
      <p:italic r:id="rId59"/>
      <p:boldItalic r:id="rId60"/>
    </p:embeddedFont>
    <p:embeddedFont>
      <p:font typeface="Roboto Condensed"/>
      <p:regular r:id="rId61"/>
      <p:bold r:id="rId62"/>
      <p:italic r:id="rId63"/>
      <p:boldItalic r:id="rId64"/>
    </p:embeddedFont>
    <p:embeddedFont>
      <p:font typeface="Crimson Text"/>
      <p:regular r:id="rId65"/>
      <p:bold r:id="rId66"/>
      <p:italic r:id="rId67"/>
      <p:boldItalic r:id="rId6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2" name="Rachel Maizel"/>
  <p:cmAuthor clrIdx="1" id="1" initials="" lastIdx="1" name="Quiyana Murphy"/>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font" Target="fonts/RobotoCondensed-bold.fntdata"/><Relationship Id="rId61" Type="http://schemas.openxmlformats.org/officeDocument/2006/relationships/font" Target="fonts/RobotoCondensed-regular.fntdata"/><Relationship Id="rId20" Type="http://schemas.openxmlformats.org/officeDocument/2006/relationships/slide" Target="slides/slide13.xml"/><Relationship Id="rId64" Type="http://schemas.openxmlformats.org/officeDocument/2006/relationships/font" Target="fonts/RobotoCondensed-boldItalic.fntdata"/><Relationship Id="rId63" Type="http://schemas.openxmlformats.org/officeDocument/2006/relationships/font" Target="fonts/RobotoCondensed-italic.fntdata"/><Relationship Id="rId22" Type="http://schemas.openxmlformats.org/officeDocument/2006/relationships/slide" Target="slides/slide15.xml"/><Relationship Id="rId66" Type="http://schemas.openxmlformats.org/officeDocument/2006/relationships/font" Target="fonts/CrimsonText-bold.fntdata"/><Relationship Id="rId21" Type="http://schemas.openxmlformats.org/officeDocument/2006/relationships/slide" Target="slides/slide14.xml"/><Relationship Id="rId65" Type="http://schemas.openxmlformats.org/officeDocument/2006/relationships/font" Target="fonts/CrimsonText-regular.fntdata"/><Relationship Id="rId24" Type="http://schemas.openxmlformats.org/officeDocument/2006/relationships/slide" Target="slides/slide17.xml"/><Relationship Id="rId68" Type="http://schemas.openxmlformats.org/officeDocument/2006/relationships/font" Target="fonts/CrimsonText-boldItalic.fntdata"/><Relationship Id="rId23" Type="http://schemas.openxmlformats.org/officeDocument/2006/relationships/slide" Target="slides/slide16.xml"/><Relationship Id="rId67" Type="http://schemas.openxmlformats.org/officeDocument/2006/relationships/font" Target="fonts/CrimsonText-italic.fntdata"/><Relationship Id="rId60" Type="http://schemas.openxmlformats.org/officeDocument/2006/relationships/font" Target="fonts/Lato-boldItalic.fntdata"/><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font" Target="fonts/PlayfairDisplay-regular.fntdata"/><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font" Target="fonts/PlayfairDisplay-italic.fntdata"/><Relationship Id="rId10" Type="http://schemas.openxmlformats.org/officeDocument/2006/relationships/slide" Target="slides/slide3.xml"/><Relationship Id="rId54" Type="http://schemas.openxmlformats.org/officeDocument/2006/relationships/font" Target="fonts/PlayfairDisplay-bold.fntdata"/><Relationship Id="rId13" Type="http://schemas.openxmlformats.org/officeDocument/2006/relationships/slide" Target="slides/slide6.xml"/><Relationship Id="rId57" Type="http://schemas.openxmlformats.org/officeDocument/2006/relationships/font" Target="fonts/Lato-regular.fntdata"/><Relationship Id="rId12" Type="http://schemas.openxmlformats.org/officeDocument/2006/relationships/slide" Target="slides/slide5.xml"/><Relationship Id="rId56" Type="http://schemas.openxmlformats.org/officeDocument/2006/relationships/font" Target="fonts/PlayfairDisplay-boldItalic.fntdata"/><Relationship Id="rId15" Type="http://schemas.openxmlformats.org/officeDocument/2006/relationships/slide" Target="slides/slide8.xml"/><Relationship Id="rId59" Type="http://schemas.openxmlformats.org/officeDocument/2006/relationships/font" Target="fonts/Lato-italic.fntdata"/><Relationship Id="rId14" Type="http://schemas.openxmlformats.org/officeDocument/2006/relationships/slide" Target="slides/slide7.xml"/><Relationship Id="rId58" Type="http://schemas.openxmlformats.org/officeDocument/2006/relationships/font" Target="fonts/Lato-bold.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3-08-24T10:48:11.488">
    <p:pos x="6000" y="0"/>
    <p:text>@adamsr22@vt.edu feel free to adjust/ at this point if you want to jump in and talk about CGPSA
_Assigned to Ranald Adams_</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1" idx="1" dt="2023-09-07T17:10:33.533">
    <p:pos x="196" y="903"/>
    <p:text>@yohans21@vt.edu Updated</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3-08-24T12:37:01.660">
    <p:pos x="6000" y="0"/>
    <p:text>@yohans21@vt.edu update on election czar/how we can handle this?
_Assigned to Yohan Sequeira_</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fJOrYn1lHPIX-Izrx3juT7LikbKqzqH3jRRpEIq8xN4/edit"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overnance.vt.edu/resolutions.php"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5ebea1af83_0_2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15ebea1af83_0_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7754d01c12_1_7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27754d01c12_1_7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rgbClr val="3A3234"/>
                </a:solidFill>
                <a:latin typeface="Crimson Text"/>
                <a:ea typeface="Crimson Text"/>
                <a:cs typeface="Crimson Text"/>
                <a:sym typeface="Crimson Text"/>
              </a:rPr>
              <a:t>Come meet the exec board and senators every other friday night at a local Brewry!</a:t>
            </a:r>
            <a:endParaRPr sz="1200">
              <a:solidFill>
                <a:srgbClr val="3A3234"/>
              </a:solidFill>
              <a:latin typeface="Crimson Text"/>
              <a:ea typeface="Crimson Text"/>
              <a:cs typeface="Crimson Text"/>
              <a:sym typeface="Crimson Text"/>
            </a:endParaRPr>
          </a:p>
          <a:p>
            <a:pPr indent="0" lvl="0" marL="0" rtl="0" algn="l">
              <a:lnSpc>
                <a:spcPct val="115000"/>
              </a:lnSpc>
              <a:spcBef>
                <a:spcPts val="1200"/>
              </a:spcBef>
              <a:spcAft>
                <a:spcPts val="0"/>
              </a:spcAft>
              <a:buNone/>
            </a:pPr>
            <a:r>
              <a:rPr lang="en" sz="1200">
                <a:solidFill>
                  <a:srgbClr val="3A3234"/>
                </a:solidFill>
                <a:latin typeface="Crimson Text"/>
                <a:ea typeface="Crimson Text"/>
                <a:cs typeface="Crimson Text"/>
                <a:sym typeface="Crimson Text"/>
              </a:rPr>
              <a:t>: Donuts with the Dean, Taco Talk, and Decorating cookies to meet Aimee Surprenant, the Dean of the Graduate School!</a:t>
            </a:r>
            <a:endParaRPr sz="1200">
              <a:solidFill>
                <a:srgbClr val="3A3234"/>
              </a:solidFill>
              <a:latin typeface="Crimson Text"/>
              <a:ea typeface="Crimson Text"/>
              <a:cs typeface="Crimson Text"/>
              <a:sym typeface="Crimson Text"/>
            </a:endParaRPr>
          </a:p>
          <a:p>
            <a:pPr indent="0" lvl="0" marL="0" rtl="0" algn="l">
              <a:lnSpc>
                <a:spcPct val="115000"/>
              </a:lnSpc>
              <a:spcBef>
                <a:spcPts val="1200"/>
              </a:spcBef>
              <a:spcAft>
                <a:spcPts val="0"/>
              </a:spcAft>
              <a:buNone/>
            </a:pPr>
            <a:r>
              <a:rPr lang="en" sz="1200">
                <a:solidFill>
                  <a:srgbClr val="3A3234"/>
                </a:solidFill>
                <a:latin typeface="Crimson Text"/>
                <a:ea typeface="Crimson Text"/>
                <a:cs typeface="Crimson Text"/>
                <a:sym typeface="Crimson Text"/>
              </a:rPr>
              <a:t>: Free hand-me-down clothes for university students and staff members with children.</a:t>
            </a:r>
            <a:endParaRPr sz="1200">
              <a:solidFill>
                <a:srgbClr val="3A3234"/>
              </a:solidFill>
              <a:latin typeface="Crimson Text"/>
              <a:ea typeface="Crimson Text"/>
              <a:cs typeface="Crimson Text"/>
              <a:sym typeface="Crimson Text"/>
            </a:endParaRPr>
          </a:p>
          <a:p>
            <a:pPr indent="0" lvl="0" marL="0" rtl="0" algn="l">
              <a:spcBef>
                <a:spcPts val="120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7754d01c12_1_8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27754d01c12_1_8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7754d01c12_1_9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27754d01c12_1_9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7754d01c12_1_10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27754d01c12_1_10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27754d01c12_1_1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27754d01c12_1_1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27754d01c12_1_1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27754d01c12_1_1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27754d01c12_1_12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27754d01c12_1_12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1e5f9b28594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1e5f9b28594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27754d01c12_1_13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27754d01c12_1_13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a:t>
            </a:r>
            <a:r>
              <a:rPr lang="en"/>
              <a:t>Committee</a:t>
            </a:r>
            <a:r>
              <a:rPr lang="en"/>
              <a:t> is very important. Without members on this committee we can’t fund Programs for Graduate Student Organizations. We still need 9 members.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27754d01c12_1_14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27754d01c12_1_14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Based on latest constitution </a:t>
            </a:r>
            <a:endParaRPr/>
          </a:p>
          <a:p>
            <a:pPr indent="0" lvl="0" marL="0" rtl="0" algn="l">
              <a:spcBef>
                <a:spcPts val="0"/>
              </a:spcBef>
              <a:spcAft>
                <a:spcPts val="0"/>
              </a:spcAft>
              <a:buNone/>
            </a:pPr>
            <a:r>
              <a:rPr lang="en"/>
              <a:t>Resolution example comes from: </a:t>
            </a:r>
            <a:r>
              <a:rPr lang="en" u="sng">
                <a:solidFill>
                  <a:schemeClr val="hlink"/>
                </a:solidFill>
                <a:hlinkClick r:id="rId2"/>
              </a:rPr>
              <a:t>https://docs.google.com/document/d/1fJOrYn1lHPIX-Izrx3juT7LikbKqzqH3jRRpEIq8xN4/edit</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7754d01c12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27754d01c12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27754d01c12_1_14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27754d01c12_1_14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https://governance.vt.edu/resolutions.php</a:t>
            </a:r>
            <a:r>
              <a:rPr lang="en"/>
              <a:t> (a php website…x_x)</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27754d01c12_1_15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27754d01c12_1_15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27754d01c12_1_16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27754d01c12_1_16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27754d01c12_1_17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27754d01c12_1_17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27754d01c12_1_18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27754d01c12_1_18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15ebea1af83_0_4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15ebea1af83_0_4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15ebea1af83_0_2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15ebea1af83_0_2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27754d01c12_1_19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27754d01c12_1_19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1e5f9b28594_3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1e5f9b28594_3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15ebea1af83_0_2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15ebea1af83_0_2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yohan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7754d01c12_1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27754d01c12_1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15ebea1af83_0_2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15ebea1af83_0_2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16219919286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1621991928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27754d01c12_1_19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27754d01c12_1_19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16efccfceb6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16efccfceb6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27754d01c12_1_19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27754d01c12_1_19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15ebea1af83_0_5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15ebea1af83_0_5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27727ea12a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0" name="Google Shape;440;g27727ea12a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15ebea1af83_0_5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7" name="Google Shape;447;g15ebea1af83_0_5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16efccfceb6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4" name="Google Shape;454;g16efccfceb6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27754d01c12_1_19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1" name="Google Shape;461;g27754d01c12_1_19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7754d01c12_1_2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7754d01c12_1_2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15ebea1af83_0_5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0" name="Google Shape;470;g15ebea1af83_0_5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g2768f5b2d8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7" name="Google Shape;477;g2768f5b2d8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15ebea1af83_0_4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4" name="Google Shape;484;g15ebea1af83_0_4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Feedback about Senate meetings or resolutions</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15ebea1af83_0_3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3" name="Google Shape;493;g15ebea1af83_0_3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g27754d01c12_1_19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1" name="Google Shape;501;g27754d01c12_1_19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g15ebea1af83_0_3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9" name="Google Shape;509;g15ebea1af83_0_3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7754d01c12_1_3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27754d01c12_1_3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rPr lang="en" sz="1800">
                <a:solidFill>
                  <a:srgbClr val="3A3234"/>
                </a:solidFill>
                <a:latin typeface="Crimson Text"/>
                <a:ea typeface="Crimson Text"/>
                <a:cs typeface="Crimson Text"/>
                <a:sym typeface="Crimson Text"/>
              </a:rPr>
              <a:t>The structure in which that the multitude of constituencies and groups at VT interact with each other and admin to make change at the University.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7754d01c12_1_3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27754d01c12_1_3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rPr lang="en" sz="1800">
                <a:solidFill>
                  <a:srgbClr val="3A3234"/>
                </a:solidFill>
                <a:latin typeface="Crimson Text"/>
                <a:ea typeface="Crimson Text"/>
                <a:cs typeface="Crimson Text"/>
                <a:sym typeface="Crimson Text"/>
              </a:rPr>
              <a:t>through both advocacy to the University as a whole and community-building for all our constituents.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7754d01c12_1_4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27754d01c12_1_4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7754d01c12_1_5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27754d01c12_1_5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7754d01c12_1_6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27754d01c12_1_6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hyperlink" Target="mailto:GPSS@vt.edu" TargetMode="External"/><Relationship Id="rId4" Type="http://schemas.openxmlformats.org/officeDocument/2006/relationships/hyperlink" Target="http://www.gpss.vt.edu" TargetMode="Externa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p:nvPr/>
        </p:nvSpPr>
        <p:spPr>
          <a:xfrm>
            <a:off x="-30200" y="3615300"/>
            <a:ext cx="9174300" cy="14520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4"/>
          <p:cNvSpPr txBox="1"/>
          <p:nvPr>
            <p:ph type="ctrTitle"/>
          </p:nvPr>
        </p:nvSpPr>
        <p:spPr>
          <a:xfrm>
            <a:off x="311708" y="7982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7" name="Google Shape;57;p14"/>
          <p:cNvSpPr txBox="1"/>
          <p:nvPr>
            <p:ph idx="1" type="subTitle"/>
          </p:nvPr>
        </p:nvSpPr>
        <p:spPr>
          <a:xfrm>
            <a:off x="311700" y="216937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8" name="Google Shape;58;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59" name="Google Shape;59;p14"/>
          <p:cNvPicPr preferRelativeResize="0"/>
          <p:nvPr/>
        </p:nvPicPr>
        <p:blipFill>
          <a:blip r:embed="rId2">
            <a:alphaModFix/>
          </a:blip>
          <a:stretch>
            <a:fillRect/>
          </a:stretch>
        </p:blipFill>
        <p:spPr>
          <a:xfrm>
            <a:off x="7602725" y="3727188"/>
            <a:ext cx="1304424" cy="1304424"/>
          </a:xfrm>
          <a:prstGeom prst="rect">
            <a:avLst/>
          </a:prstGeom>
          <a:noFill/>
          <a:ln>
            <a:noFill/>
          </a:ln>
        </p:spPr>
      </p:pic>
      <p:sp>
        <p:nvSpPr>
          <p:cNvPr id="60" name="Google Shape;60;p14"/>
          <p:cNvSpPr/>
          <p:nvPr/>
        </p:nvSpPr>
        <p:spPr>
          <a:xfrm>
            <a:off x="0" y="3305100"/>
            <a:ext cx="1419900" cy="1762200"/>
          </a:xfrm>
          <a:prstGeom prst="triangle">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4"/>
          <p:cNvSpPr/>
          <p:nvPr/>
        </p:nvSpPr>
        <p:spPr>
          <a:xfrm>
            <a:off x="555225" y="3708900"/>
            <a:ext cx="1094400" cy="1358400"/>
          </a:xfrm>
          <a:prstGeom prst="triangle">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4"/>
          <p:cNvSpPr/>
          <p:nvPr/>
        </p:nvSpPr>
        <p:spPr>
          <a:xfrm>
            <a:off x="224250" y="4074600"/>
            <a:ext cx="799800" cy="992700"/>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4"/>
          <p:cNvSpPr txBox="1"/>
          <p:nvPr/>
        </p:nvSpPr>
        <p:spPr>
          <a:xfrm>
            <a:off x="4400188" y="4254925"/>
            <a:ext cx="5147100" cy="801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t/>
            </a:r>
            <a:endParaRPr>
              <a:latin typeface="Crimson Text"/>
              <a:ea typeface="Crimson Text"/>
              <a:cs typeface="Crimson Text"/>
              <a:sym typeface="Crimson Text"/>
            </a:endParaRPr>
          </a:p>
          <a:p>
            <a:pPr indent="0" lvl="0" marL="0" rtl="0" algn="l">
              <a:lnSpc>
                <a:spcPct val="115000"/>
              </a:lnSpc>
              <a:spcBef>
                <a:spcPts val="1200"/>
              </a:spcBef>
              <a:spcAft>
                <a:spcPts val="1200"/>
              </a:spcAft>
              <a:buNone/>
            </a:pPr>
            <a:r>
              <a:rPr lang="en">
                <a:solidFill>
                  <a:schemeClr val="lt1"/>
                </a:solidFill>
                <a:latin typeface="Crimson Text"/>
                <a:ea typeface="Crimson Text"/>
                <a:cs typeface="Crimson Text"/>
                <a:sym typeface="Crimson Text"/>
              </a:rPr>
              <a:t>Contact Us: </a:t>
            </a:r>
            <a:r>
              <a:rPr lang="en" u="sng">
                <a:solidFill>
                  <a:schemeClr val="hlink"/>
                </a:solidFill>
                <a:latin typeface="Crimson Text"/>
                <a:ea typeface="Crimson Text"/>
                <a:cs typeface="Crimson Text"/>
                <a:sym typeface="Crimson Text"/>
                <a:hlinkClick r:id="rId3"/>
              </a:rPr>
              <a:t>GPSS@vt.edu</a:t>
            </a:r>
            <a:r>
              <a:rPr lang="en">
                <a:solidFill>
                  <a:schemeClr val="lt1"/>
                </a:solidFill>
                <a:latin typeface="Crimson Text"/>
                <a:ea typeface="Crimson Text"/>
                <a:cs typeface="Crimson Text"/>
                <a:sym typeface="Crimson Text"/>
              </a:rPr>
              <a:t> | </a:t>
            </a:r>
            <a:r>
              <a:rPr lang="en" u="sng">
                <a:solidFill>
                  <a:schemeClr val="hlink"/>
                </a:solidFill>
                <a:latin typeface="Crimson Text"/>
                <a:ea typeface="Crimson Text"/>
                <a:cs typeface="Crimson Text"/>
                <a:sym typeface="Crimson Text"/>
                <a:hlinkClick r:id="rId4"/>
              </a:rPr>
              <a:t>www.gpss.vt.edu</a:t>
            </a:r>
            <a:r>
              <a:rPr lang="en">
                <a:latin typeface="Crimson Text"/>
                <a:ea typeface="Crimson Text"/>
                <a:cs typeface="Crimson Text"/>
                <a:sym typeface="Crimson Text"/>
              </a:rPr>
              <a:t>     </a:t>
            </a:r>
            <a:endParaRPr>
              <a:latin typeface="Crimson Text"/>
              <a:ea typeface="Crimson Text"/>
              <a:cs typeface="Crimson Text"/>
              <a:sym typeface="Crimson Text"/>
            </a:endParaRPr>
          </a:p>
        </p:txBody>
      </p:sp>
      <p:sp>
        <p:nvSpPr>
          <p:cNvPr id="64" name="Google Shape;64;p14"/>
          <p:cNvSpPr txBox="1"/>
          <p:nvPr/>
        </p:nvSpPr>
        <p:spPr>
          <a:xfrm>
            <a:off x="1599275" y="4416000"/>
            <a:ext cx="2225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latin typeface="Crimson Text"/>
                <a:ea typeface="Crimson Text"/>
                <a:cs typeface="Crimson Text"/>
                <a:sym typeface="Crimson Text"/>
              </a:rPr>
              <a:t>Sign-in Link:</a:t>
            </a:r>
            <a:endParaRPr>
              <a:solidFill>
                <a:schemeClr val="lt1"/>
              </a:solidFill>
              <a:latin typeface="Crimson Text"/>
              <a:ea typeface="Crimson Text"/>
              <a:cs typeface="Crimson Text"/>
              <a:sym typeface="Crimson Text"/>
            </a:endParaRPr>
          </a:p>
          <a:p>
            <a:pPr indent="0" lvl="0" marL="0" rtl="0" algn="l">
              <a:spcBef>
                <a:spcPts val="0"/>
              </a:spcBef>
              <a:spcAft>
                <a:spcPts val="0"/>
              </a:spcAft>
              <a:buNone/>
            </a:pPr>
            <a:r>
              <a:rPr lang="en">
                <a:solidFill>
                  <a:schemeClr val="lt1"/>
                </a:solidFill>
                <a:latin typeface="Crimson Text"/>
                <a:ea typeface="Crimson Text"/>
                <a:cs typeface="Crimson Text"/>
                <a:sym typeface="Crimson Text"/>
              </a:rPr>
              <a:t>Voting Link:</a:t>
            </a:r>
            <a:endParaRPr>
              <a:solidFill>
                <a:schemeClr val="lt1"/>
              </a:solidFill>
              <a:latin typeface="Crimson Text"/>
              <a:ea typeface="Crimson Text"/>
              <a:cs typeface="Crimson Text"/>
              <a:sym typeface="Crimson Text"/>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5" name="Shape 65"/>
        <p:cNvGrpSpPr/>
        <p:nvPr/>
      </p:nvGrpSpPr>
      <p:grpSpPr>
        <a:xfrm>
          <a:off x="0" y="0"/>
          <a:ext cx="0" cy="0"/>
          <a:chOff x="0" y="0"/>
          <a:chExt cx="0" cy="0"/>
        </a:xfrm>
      </p:grpSpPr>
      <p:sp>
        <p:nvSpPr>
          <p:cNvPr id="66" name="Google Shape;66;p15"/>
          <p:cNvSpPr txBox="1"/>
          <p:nvPr>
            <p:ph type="title"/>
          </p:nvPr>
        </p:nvSpPr>
        <p:spPr>
          <a:xfrm>
            <a:off x="2205425" y="2150850"/>
            <a:ext cx="66270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5000"/>
              <a:buNone/>
              <a:defRPr sz="50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7" name="Google Shape;67;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68" name="Google Shape;68;p15"/>
          <p:cNvSpPr/>
          <p:nvPr/>
        </p:nvSpPr>
        <p:spPr>
          <a:xfrm>
            <a:off x="-81650" y="-139950"/>
            <a:ext cx="1776300" cy="5446800"/>
          </a:xfrm>
          <a:prstGeom prst="rect">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5"/>
          <p:cNvSpPr/>
          <p:nvPr/>
        </p:nvSpPr>
        <p:spPr>
          <a:xfrm>
            <a:off x="-18312" y="3381300"/>
            <a:ext cx="1419900" cy="1762200"/>
          </a:xfrm>
          <a:prstGeom prst="triangle">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5"/>
          <p:cNvSpPr/>
          <p:nvPr/>
        </p:nvSpPr>
        <p:spPr>
          <a:xfrm>
            <a:off x="536913" y="3785100"/>
            <a:ext cx="1094400" cy="1358400"/>
          </a:xfrm>
          <a:prstGeom prst="triangle">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5"/>
          <p:cNvSpPr/>
          <p:nvPr/>
        </p:nvSpPr>
        <p:spPr>
          <a:xfrm>
            <a:off x="205938" y="4150800"/>
            <a:ext cx="799800" cy="992700"/>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2" name="Shape 72"/>
        <p:cNvGrpSpPr/>
        <p:nvPr/>
      </p:nvGrpSpPr>
      <p:grpSpPr>
        <a:xfrm>
          <a:off x="0" y="0"/>
          <a:ext cx="0" cy="0"/>
          <a:chOff x="0" y="0"/>
          <a:chExt cx="0" cy="0"/>
        </a:xfrm>
      </p:grpSpPr>
      <p:sp>
        <p:nvSpPr>
          <p:cNvPr id="73" name="Google Shape;73;p16"/>
          <p:cNvSpPr/>
          <p:nvPr/>
        </p:nvSpPr>
        <p:spPr>
          <a:xfrm>
            <a:off x="-15150" y="127975"/>
            <a:ext cx="9174300" cy="10245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4000"/>
              <a:buNone/>
              <a:defRPr sz="40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5" name="Google Shape;75;p16"/>
          <p:cNvSpPr txBox="1"/>
          <p:nvPr>
            <p:ph idx="1" type="body"/>
          </p:nvPr>
        </p:nvSpPr>
        <p:spPr>
          <a:xfrm>
            <a:off x="311700" y="1434450"/>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76" name="Google Shape;76;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77" name="Google Shape;77;p16"/>
          <p:cNvSpPr/>
          <p:nvPr/>
        </p:nvSpPr>
        <p:spPr>
          <a:xfrm rot="-5400000">
            <a:off x="2480988" y="-2326287"/>
            <a:ext cx="151200" cy="51435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6"/>
          <p:cNvSpPr/>
          <p:nvPr/>
        </p:nvSpPr>
        <p:spPr>
          <a:xfrm rot="-5400000">
            <a:off x="2867552" y="-2784650"/>
            <a:ext cx="151200" cy="5916600"/>
          </a:xfrm>
          <a:prstGeom prst="rect">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9" name="Shape 79"/>
        <p:cNvGrpSpPr/>
        <p:nvPr/>
      </p:nvGrpSpPr>
      <p:grpSpPr>
        <a:xfrm>
          <a:off x="0" y="0"/>
          <a:ext cx="0" cy="0"/>
          <a:chOff x="0" y="0"/>
          <a:chExt cx="0" cy="0"/>
        </a:xfrm>
      </p:grpSpPr>
      <p:sp>
        <p:nvSpPr>
          <p:cNvPr id="80" name="Google Shape;80;p17"/>
          <p:cNvSpPr/>
          <p:nvPr/>
        </p:nvSpPr>
        <p:spPr>
          <a:xfrm>
            <a:off x="-15150" y="127975"/>
            <a:ext cx="9174300" cy="8898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7"/>
          <p:cNvSpPr txBox="1"/>
          <p:nvPr>
            <p:ph type="title"/>
          </p:nvPr>
        </p:nvSpPr>
        <p:spPr>
          <a:xfrm>
            <a:off x="1132200" y="189450"/>
            <a:ext cx="8520600" cy="7158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4000"/>
              <a:buNone/>
              <a:defRPr sz="4000">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82" name="Google Shape;82;p17"/>
          <p:cNvSpPr txBox="1"/>
          <p:nvPr>
            <p:ph idx="1" type="body"/>
          </p:nvPr>
        </p:nvSpPr>
        <p:spPr>
          <a:xfrm>
            <a:off x="895775" y="1152475"/>
            <a:ext cx="31323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83" name="Google Shape;83;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84" name="Google Shape;84;p17"/>
          <p:cNvSpPr txBox="1"/>
          <p:nvPr>
            <p:ph idx="2" type="body"/>
          </p:nvPr>
        </p:nvSpPr>
        <p:spPr>
          <a:xfrm>
            <a:off x="5108525" y="1152475"/>
            <a:ext cx="31323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85" name="Google Shape;85;p17"/>
          <p:cNvSpPr/>
          <p:nvPr/>
        </p:nvSpPr>
        <p:spPr>
          <a:xfrm rot="5400000">
            <a:off x="-19354" y="-56852"/>
            <a:ext cx="1094700" cy="1208400"/>
          </a:xfrm>
          <a:prstGeom prst="triangle">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7"/>
          <p:cNvSpPr/>
          <p:nvPr/>
        </p:nvSpPr>
        <p:spPr>
          <a:xfrm rot="5400000">
            <a:off x="-32236" y="384072"/>
            <a:ext cx="843600" cy="931500"/>
          </a:xfrm>
          <a:prstGeom prst="triangle">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7"/>
          <p:cNvSpPr/>
          <p:nvPr/>
        </p:nvSpPr>
        <p:spPr>
          <a:xfrm rot="5400000">
            <a:off x="-44043" y="140773"/>
            <a:ext cx="616500" cy="680700"/>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8" name="Shape 88"/>
        <p:cNvGrpSpPr/>
        <p:nvPr/>
      </p:nvGrpSpPr>
      <p:grpSpPr>
        <a:xfrm>
          <a:off x="0" y="0"/>
          <a:ext cx="0" cy="0"/>
          <a:chOff x="0" y="0"/>
          <a:chExt cx="0" cy="0"/>
        </a:xfrm>
      </p:grpSpPr>
      <p:sp>
        <p:nvSpPr>
          <p:cNvPr id="89" name="Google Shape;89;p18"/>
          <p:cNvSpPr/>
          <p:nvPr/>
        </p:nvSpPr>
        <p:spPr>
          <a:xfrm>
            <a:off x="-15150" y="127975"/>
            <a:ext cx="9174300" cy="12717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8"/>
          <p:cNvSpPr txBox="1"/>
          <p:nvPr>
            <p:ph type="title"/>
          </p:nvPr>
        </p:nvSpPr>
        <p:spPr>
          <a:xfrm>
            <a:off x="311700" y="383275"/>
            <a:ext cx="8520600" cy="7611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4000"/>
              <a:buNone/>
              <a:defRPr sz="4000">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91" name="Google Shape;91;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92" name="Shape 92"/>
        <p:cNvGrpSpPr/>
        <p:nvPr/>
      </p:nvGrpSpPr>
      <p:grpSpPr>
        <a:xfrm>
          <a:off x="0" y="0"/>
          <a:ext cx="0" cy="0"/>
          <a:chOff x="0" y="0"/>
          <a:chExt cx="0" cy="0"/>
        </a:xfrm>
      </p:grpSpPr>
      <p:sp>
        <p:nvSpPr>
          <p:cNvPr id="93" name="Google Shape;93;p19"/>
          <p:cNvSpPr txBox="1"/>
          <p:nvPr>
            <p:ph type="title"/>
          </p:nvPr>
        </p:nvSpPr>
        <p:spPr>
          <a:xfrm>
            <a:off x="311700" y="555600"/>
            <a:ext cx="72411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4000"/>
              <a:buNone/>
              <a:defRPr sz="4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4" name="Google Shape;94;p19"/>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95" name="Google Shape;95;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96" name="Google Shape;96;p19"/>
          <p:cNvSpPr/>
          <p:nvPr/>
        </p:nvSpPr>
        <p:spPr>
          <a:xfrm rot="-5400000">
            <a:off x="5822725" y="2126834"/>
            <a:ext cx="5143500" cy="8898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9"/>
          <p:cNvSpPr/>
          <p:nvPr/>
        </p:nvSpPr>
        <p:spPr>
          <a:xfrm rot="10800000">
            <a:off x="7991463" y="2259591"/>
            <a:ext cx="151200" cy="2883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9"/>
          <p:cNvSpPr/>
          <p:nvPr/>
        </p:nvSpPr>
        <p:spPr>
          <a:xfrm rot="10800000">
            <a:off x="7919650" y="1826683"/>
            <a:ext cx="151200" cy="3316800"/>
          </a:xfrm>
          <a:prstGeom prst="rect">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99" name="Shape 99"/>
        <p:cNvGrpSpPr/>
        <p:nvPr/>
      </p:nvGrpSpPr>
      <p:grpSpPr>
        <a:xfrm>
          <a:off x="0" y="0"/>
          <a:ext cx="0" cy="0"/>
          <a:chOff x="0" y="0"/>
          <a:chExt cx="0" cy="0"/>
        </a:xfrm>
      </p:grpSpPr>
      <p:sp>
        <p:nvSpPr>
          <p:cNvPr id="100" name="Google Shape;100;p20"/>
          <p:cNvSpPr txBox="1"/>
          <p:nvPr>
            <p:ph type="title"/>
          </p:nvPr>
        </p:nvSpPr>
        <p:spPr>
          <a:xfrm>
            <a:off x="1678575" y="47030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01" name="Google Shape;101;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02" name="Google Shape;102;p20"/>
          <p:cNvSpPr/>
          <p:nvPr/>
        </p:nvSpPr>
        <p:spPr>
          <a:xfrm rot="5400000">
            <a:off x="543825" y="1655750"/>
            <a:ext cx="825900" cy="1024800"/>
          </a:xfrm>
          <a:prstGeom prst="triangle">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03" name="Shape 103"/>
        <p:cNvGrpSpPr/>
        <p:nvPr/>
      </p:nvGrpSpPr>
      <p:grpSpPr>
        <a:xfrm>
          <a:off x="0" y="0"/>
          <a:ext cx="0" cy="0"/>
          <a:chOff x="0" y="0"/>
          <a:chExt cx="0" cy="0"/>
        </a:xfrm>
      </p:grpSpPr>
      <p:sp>
        <p:nvSpPr>
          <p:cNvPr id="104" name="Google Shape;104;p21"/>
          <p:cNvSpPr/>
          <p:nvPr/>
        </p:nvSpPr>
        <p:spPr>
          <a:xfrm>
            <a:off x="2100" y="-125"/>
            <a:ext cx="4572000" cy="51435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1"/>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06" name="Google Shape;106;p21"/>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Clr>
                <a:schemeClr val="dk1"/>
              </a:buClr>
              <a:buSzPts val="2100"/>
              <a:buNone/>
              <a:defRPr sz="2100">
                <a:solidFill>
                  <a:schemeClr val="dk1"/>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07" name="Google Shape;107;p21"/>
          <p:cNvSpPr txBox="1"/>
          <p:nvPr>
            <p:ph idx="2" type="body"/>
          </p:nvPr>
        </p:nvSpPr>
        <p:spPr>
          <a:xfrm>
            <a:off x="4939500" y="724075"/>
            <a:ext cx="3837000" cy="3695100"/>
          </a:xfrm>
          <a:prstGeom prst="rect">
            <a:avLst/>
          </a:prstGeom>
          <a:noFill/>
        </p:spPr>
        <p:txBody>
          <a:bodyPr anchorCtr="0" anchor="ctr" bIns="91425" lIns="91425" spcFirstLastPara="1" rIns="91425" wrap="square" tIns="91425">
            <a:normAutofit/>
          </a:bodyPr>
          <a:lstStyle>
            <a:lvl1pPr indent="-342900" lvl="0" marL="457200" rtl="0">
              <a:spcBef>
                <a:spcPts val="0"/>
              </a:spcBef>
              <a:spcAft>
                <a:spcPts val="0"/>
              </a:spcAft>
              <a:buClr>
                <a:schemeClr val="dk1"/>
              </a:buClr>
              <a:buSzPts val="1800"/>
              <a:buChar char="●"/>
              <a:defRPr>
                <a:solidFill>
                  <a:schemeClr val="dk1"/>
                </a:solidFill>
              </a:defRPr>
            </a:lvl1pPr>
            <a:lvl2pPr indent="-317500" lvl="1" marL="914400" rtl="0">
              <a:spcBef>
                <a:spcPts val="0"/>
              </a:spcBef>
              <a:spcAft>
                <a:spcPts val="0"/>
              </a:spcAft>
              <a:buClr>
                <a:schemeClr val="dk1"/>
              </a:buClr>
              <a:buSzPts val="1400"/>
              <a:buChar char="○"/>
              <a:defRPr>
                <a:solidFill>
                  <a:schemeClr val="dk1"/>
                </a:solidFill>
              </a:defRPr>
            </a:lvl2pPr>
            <a:lvl3pPr indent="-317500" lvl="2" marL="1371600" rtl="0">
              <a:spcBef>
                <a:spcPts val="0"/>
              </a:spcBef>
              <a:spcAft>
                <a:spcPts val="0"/>
              </a:spcAft>
              <a:buClr>
                <a:schemeClr val="dk1"/>
              </a:buClr>
              <a:buSzPts val="1400"/>
              <a:buChar char="■"/>
              <a:defRPr>
                <a:solidFill>
                  <a:schemeClr val="dk1"/>
                </a:solidFill>
              </a:defRPr>
            </a:lvl3pPr>
            <a:lvl4pPr indent="-317500" lvl="3" marL="1828800" rtl="0">
              <a:spcBef>
                <a:spcPts val="0"/>
              </a:spcBef>
              <a:spcAft>
                <a:spcPts val="0"/>
              </a:spcAft>
              <a:buClr>
                <a:schemeClr val="dk1"/>
              </a:buClr>
              <a:buSzPts val="1400"/>
              <a:buChar char="●"/>
              <a:defRPr>
                <a:solidFill>
                  <a:schemeClr val="dk1"/>
                </a:solidFill>
              </a:defRPr>
            </a:lvl4pPr>
            <a:lvl5pPr indent="-317500" lvl="4" marL="2286000" rtl="0">
              <a:spcBef>
                <a:spcPts val="0"/>
              </a:spcBef>
              <a:spcAft>
                <a:spcPts val="0"/>
              </a:spcAft>
              <a:buClr>
                <a:schemeClr val="dk1"/>
              </a:buClr>
              <a:buSzPts val="1400"/>
              <a:buChar char="○"/>
              <a:defRPr>
                <a:solidFill>
                  <a:schemeClr val="dk1"/>
                </a:solidFill>
              </a:defRPr>
            </a:lvl5pPr>
            <a:lvl6pPr indent="-317500" lvl="5" marL="2743200" rtl="0">
              <a:spcBef>
                <a:spcPts val="0"/>
              </a:spcBef>
              <a:spcAft>
                <a:spcPts val="0"/>
              </a:spcAft>
              <a:buClr>
                <a:schemeClr val="dk1"/>
              </a:buClr>
              <a:buSzPts val="1400"/>
              <a:buChar char="■"/>
              <a:defRPr>
                <a:solidFill>
                  <a:schemeClr val="dk1"/>
                </a:solidFill>
              </a:defRPr>
            </a:lvl6pPr>
            <a:lvl7pPr indent="-317500" lvl="6" marL="3200400" rtl="0">
              <a:spcBef>
                <a:spcPts val="0"/>
              </a:spcBef>
              <a:spcAft>
                <a:spcPts val="0"/>
              </a:spcAft>
              <a:buClr>
                <a:schemeClr val="dk1"/>
              </a:buClr>
              <a:buSzPts val="1400"/>
              <a:buChar char="●"/>
              <a:defRPr>
                <a:solidFill>
                  <a:schemeClr val="dk1"/>
                </a:solidFill>
              </a:defRPr>
            </a:lvl7pPr>
            <a:lvl8pPr indent="-317500" lvl="7" marL="3657600" rtl="0">
              <a:spcBef>
                <a:spcPts val="0"/>
              </a:spcBef>
              <a:spcAft>
                <a:spcPts val="0"/>
              </a:spcAft>
              <a:buClr>
                <a:schemeClr val="dk1"/>
              </a:buClr>
              <a:buSzPts val="1400"/>
              <a:buChar char="○"/>
              <a:defRPr>
                <a:solidFill>
                  <a:schemeClr val="dk1"/>
                </a:solidFill>
              </a:defRPr>
            </a:lvl8pPr>
            <a:lvl9pPr indent="-317500" lvl="8" marL="4114800" rtl="0">
              <a:spcBef>
                <a:spcPts val="0"/>
              </a:spcBef>
              <a:spcAft>
                <a:spcPts val="0"/>
              </a:spcAft>
              <a:buClr>
                <a:schemeClr val="dk1"/>
              </a:buClr>
              <a:buSzPts val="1400"/>
              <a:buChar char="■"/>
              <a:defRPr>
                <a:solidFill>
                  <a:schemeClr val="dk1"/>
                </a:solidFill>
              </a:defRPr>
            </a:lvl9pPr>
          </a:lstStyle>
          <a:p/>
        </p:txBody>
      </p:sp>
      <p:sp>
        <p:nvSpPr>
          <p:cNvPr id="108" name="Google Shape;108;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9" name="Shape 109"/>
        <p:cNvGrpSpPr/>
        <p:nvPr/>
      </p:nvGrpSpPr>
      <p:grpSpPr>
        <a:xfrm>
          <a:off x="0" y="0"/>
          <a:ext cx="0" cy="0"/>
          <a:chOff x="0" y="0"/>
          <a:chExt cx="0" cy="0"/>
        </a:xfrm>
      </p:grpSpPr>
      <p:sp>
        <p:nvSpPr>
          <p:cNvPr id="110" name="Google Shape;110;p22"/>
          <p:cNvSpPr/>
          <p:nvPr/>
        </p:nvSpPr>
        <p:spPr>
          <a:xfrm>
            <a:off x="-15150" y="4311575"/>
            <a:ext cx="9174300" cy="4431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22"/>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Clr>
                <a:schemeClr val="lt1"/>
              </a:buClr>
              <a:buSzPts val="3000"/>
              <a:buNone/>
              <a:defRPr sz="3000">
                <a:solidFill>
                  <a:schemeClr val="lt1"/>
                </a:solidFill>
              </a:defRPr>
            </a:lvl1pPr>
          </a:lstStyle>
          <a:p/>
        </p:txBody>
      </p:sp>
      <p:sp>
        <p:nvSpPr>
          <p:cNvPr id="112" name="Google Shape;112;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13" name="Shape 113"/>
        <p:cNvGrpSpPr/>
        <p:nvPr/>
      </p:nvGrpSpPr>
      <p:grpSpPr>
        <a:xfrm>
          <a:off x="0" y="0"/>
          <a:ext cx="0" cy="0"/>
          <a:chOff x="0" y="0"/>
          <a:chExt cx="0" cy="0"/>
        </a:xfrm>
      </p:grpSpPr>
      <p:sp>
        <p:nvSpPr>
          <p:cNvPr id="114" name="Google Shape;114;p2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15" name="Google Shape;115;p23"/>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116" name="Google Shape;116;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17" name="Google Shape;117;p23"/>
          <p:cNvSpPr/>
          <p:nvPr/>
        </p:nvSpPr>
        <p:spPr>
          <a:xfrm rot="5400000">
            <a:off x="2119313" y="1591525"/>
            <a:ext cx="799800" cy="992700"/>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8" name="Shape 118"/>
        <p:cNvGrpSpPr/>
        <p:nvPr/>
      </p:nvGrpSpPr>
      <p:grpSpPr>
        <a:xfrm>
          <a:off x="0" y="0"/>
          <a:ext cx="0" cy="0"/>
          <a:chOff x="0" y="0"/>
          <a:chExt cx="0" cy="0"/>
        </a:xfrm>
      </p:grpSpPr>
      <p:sp>
        <p:nvSpPr>
          <p:cNvPr id="119" name="Google Shape;119;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Font typeface="Roboto Condensed"/>
              <a:buNone/>
              <a:defRPr sz="2800">
                <a:solidFill>
                  <a:schemeClr val="dk1"/>
                </a:solidFill>
                <a:latin typeface="Roboto Condensed"/>
                <a:ea typeface="Roboto Condensed"/>
                <a:cs typeface="Roboto Condensed"/>
                <a:sym typeface="Roboto Condensed"/>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Font typeface="Crimson Text"/>
              <a:buChar char="●"/>
              <a:defRPr sz="1800">
                <a:solidFill>
                  <a:schemeClr val="dk2"/>
                </a:solidFill>
                <a:latin typeface="Crimson Text"/>
                <a:ea typeface="Crimson Text"/>
                <a:cs typeface="Crimson Text"/>
                <a:sym typeface="Crimson Text"/>
              </a:defRPr>
            </a:lvl1pPr>
            <a:lvl2pPr indent="-317500" lvl="1" marL="914400" rtl="0">
              <a:lnSpc>
                <a:spcPct val="115000"/>
              </a:lnSpc>
              <a:spcBef>
                <a:spcPts val="0"/>
              </a:spcBef>
              <a:spcAft>
                <a:spcPts val="0"/>
              </a:spcAft>
              <a:buClr>
                <a:schemeClr val="dk2"/>
              </a:buClr>
              <a:buSzPts val="1400"/>
              <a:buFont typeface="Crimson Text"/>
              <a:buChar char="○"/>
              <a:defRPr>
                <a:solidFill>
                  <a:schemeClr val="dk2"/>
                </a:solidFill>
                <a:latin typeface="Crimson Text"/>
                <a:ea typeface="Crimson Text"/>
                <a:cs typeface="Crimson Text"/>
                <a:sym typeface="Crimson Text"/>
              </a:defRPr>
            </a:lvl2pPr>
            <a:lvl3pPr indent="-317500" lvl="2" marL="1371600" rtl="0">
              <a:lnSpc>
                <a:spcPct val="115000"/>
              </a:lnSpc>
              <a:spcBef>
                <a:spcPts val="0"/>
              </a:spcBef>
              <a:spcAft>
                <a:spcPts val="0"/>
              </a:spcAft>
              <a:buClr>
                <a:schemeClr val="dk2"/>
              </a:buClr>
              <a:buSzPts val="1400"/>
              <a:buFont typeface="Crimson Text"/>
              <a:buChar char="■"/>
              <a:defRPr>
                <a:solidFill>
                  <a:schemeClr val="dk2"/>
                </a:solidFill>
                <a:latin typeface="Crimson Text"/>
                <a:ea typeface="Crimson Text"/>
                <a:cs typeface="Crimson Text"/>
                <a:sym typeface="Crimson Text"/>
              </a:defRPr>
            </a:lvl3pPr>
            <a:lvl4pPr indent="-317500" lvl="3" marL="1828800" rtl="0">
              <a:lnSpc>
                <a:spcPct val="115000"/>
              </a:lnSpc>
              <a:spcBef>
                <a:spcPts val="0"/>
              </a:spcBef>
              <a:spcAft>
                <a:spcPts val="0"/>
              </a:spcAft>
              <a:buClr>
                <a:schemeClr val="dk2"/>
              </a:buClr>
              <a:buSzPts val="1400"/>
              <a:buFont typeface="Crimson Text"/>
              <a:buChar char="●"/>
              <a:defRPr>
                <a:solidFill>
                  <a:schemeClr val="dk2"/>
                </a:solidFill>
                <a:latin typeface="Crimson Text"/>
                <a:ea typeface="Crimson Text"/>
                <a:cs typeface="Crimson Text"/>
                <a:sym typeface="Crimson Text"/>
              </a:defRPr>
            </a:lvl4pPr>
            <a:lvl5pPr indent="-317500" lvl="4" marL="2286000" rtl="0">
              <a:lnSpc>
                <a:spcPct val="115000"/>
              </a:lnSpc>
              <a:spcBef>
                <a:spcPts val="0"/>
              </a:spcBef>
              <a:spcAft>
                <a:spcPts val="0"/>
              </a:spcAft>
              <a:buClr>
                <a:schemeClr val="dk2"/>
              </a:buClr>
              <a:buSzPts val="1400"/>
              <a:buFont typeface="Crimson Text"/>
              <a:buChar char="○"/>
              <a:defRPr>
                <a:solidFill>
                  <a:schemeClr val="dk2"/>
                </a:solidFill>
                <a:latin typeface="Crimson Text"/>
                <a:ea typeface="Crimson Text"/>
                <a:cs typeface="Crimson Text"/>
                <a:sym typeface="Crimson Text"/>
              </a:defRPr>
            </a:lvl5pPr>
            <a:lvl6pPr indent="-317500" lvl="5" marL="2743200" rtl="0">
              <a:lnSpc>
                <a:spcPct val="115000"/>
              </a:lnSpc>
              <a:spcBef>
                <a:spcPts val="0"/>
              </a:spcBef>
              <a:spcAft>
                <a:spcPts val="0"/>
              </a:spcAft>
              <a:buClr>
                <a:schemeClr val="dk2"/>
              </a:buClr>
              <a:buSzPts val="1400"/>
              <a:buFont typeface="Crimson Text"/>
              <a:buChar char="■"/>
              <a:defRPr>
                <a:solidFill>
                  <a:schemeClr val="dk2"/>
                </a:solidFill>
                <a:latin typeface="Crimson Text"/>
                <a:ea typeface="Crimson Text"/>
                <a:cs typeface="Crimson Text"/>
                <a:sym typeface="Crimson Text"/>
              </a:defRPr>
            </a:lvl6pPr>
            <a:lvl7pPr indent="-317500" lvl="6" marL="3200400" rtl="0">
              <a:lnSpc>
                <a:spcPct val="115000"/>
              </a:lnSpc>
              <a:spcBef>
                <a:spcPts val="0"/>
              </a:spcBef>
              <a:spcAft>
                <a:spcPts val="0"/>
              </a:spcAft>
              <a:buClr>
                <a:schemeClr val="dk2"/>
              </a:buClr>
              <a:buSzPts val="1400"/>
              <a:buFont typeface="Crimson Text"/>
              <a:buChar char="●"/>
              <a:defRPr>
                <a:solidFill>
                  <a:schemeClr val="dk2"/>
                </a:solidFill>
                <a:latin typeface="Crimson Text"/>
                <a:ea typeface="Crimson Text"/>
                <a:cs typeface="Crimson Text"/>
                <a:sym typeface="Crimson Text"/>
              </a:defRPr>
            </a:lvl7pPr>
            <a:lvl8pPr indent="-317500" lvl="7" marL="3657600" rtl="0">
              <a:lnSpc>
                <a:spcPct val="115000"/>
              </a:lnSpc>
              <a:spcBef>
                <a:spcPts val="0"/>
              </a:spcBef>
              <a:spcAft>
                <a:spcPts val="0"/>
              </a:spcAft>
              <a:buClr>
                <a:schemeClr val="dk2"/>
              </a:buClr>
              <a:buSzPts val="1400"/>
              <a:buFont typeface="Crimson Text"/>
              <a:buChar char="○"/>
              <a:defRPr>
                <a:solidFill>
                  <a:schemeClr val="dk2"/>
                </a:solidFill>
                <a:latin typeface="Crimson Text"/>
                <a:ea typeface="Crimson Text"/>
                <a:cs typeface="Crimson Text"/>
                <a:sym typeface="Crimson Text"/>
              </a:defRPr>
            </a:lvl8pPr>
            <a:lvl9pPr indent="-317500" lvl="8" marL="4114800" rtl="0">
              <a:lnSpc>
                <a:spcPct val="115000"/>
              </a:lnSpc>
              <a:spcBef>
                <a:spcPts val="0"/>
              </a:spcBef>
              <a:spcAft>
                <a:spcPts val="0"/>
              </a:spcAft>
              <a:buClr>
                <a:schemeClr val="dk2"/>
              </a:buClr>
              <a:buSzPts val="1400"/>
              <a:buFont typeface="Crimson Text"/>
              <a:buChar char="■"/>
              <a:defRPr>
                <a:solidFill>
                  <a:schemeClr val="dk2"/>
                </a:solidFill>
                <a:latin typeface="Crimson Text"/>
                <a:ea typeface="Crimson Text"/>
                <a:cs typeface="Crimson Text"/>
                <a:sym typeface="Crimson Text"/>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hyperlink" Target="https://tinyurl.com/GPSS23SignIn" TargetMode="External"/><Relationship Id="rId4" Type="http://schemas.openxmlformats.org/officeDocument/2006/relationships/image" Target="../media/image4.png"/><Relationship Id="rId5" Type="http://schemas.openxmlformats.org/officeDocument/2006/relationships/hyperlink" Target="https://tinyurl.com/GPSS23SignIn"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17.jpg"/><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comments" Target="../comments/commen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hyperlink" Target="https://tinyurl.com/GPSS23SignIn"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hyperlink" Target="https://tinyurl.com/GPSS23SignIn"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 Id="rId3" Type="http://schemas.openxmlformats.org/officeDocument/2006/relationships/hyperlink" Target="https://tinyurl.com/GPSSAgendaVote824" TargetMode="Externa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 Id="rId3" Type="http://schemas.openxmlformats.org/officeDocument/2006/relationships/image" Target="../media/image4.png"/><Relationship Id="rId4" Type="http://schemas.openxmlformats.org/officeDocument/2006/relationships/hyperlink" Target="https://tinyurl.com/GPSS23SignIn" TargetMode="External"/><Relationship Id="rId5" Type="http://schemas.openxmlformats.org/officeDocument/2006/relationships/hyperlink" Target="mailto:yohans21@vt.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hyperlink" Target="https://tinyurl.com/GPSS23SignIn" TargetMode="Externa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xml"/><Relationship Id="rId3" Type="http://schemas.openxmlformats.org/officeDocument/2006/relationships/image" Target="../media/image6.png"/><Relationship Id="rId4" Type="http://schemas.openxmlformats.org/officeDocument/2006/relationships/hyperlink" Target="https://tinyurl.com/GPSS23Signup"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2.xml"/><Relationship Id="rId3" Type="http://schemas.openxmlformats.org/officeDocument/2006/relationships/image" Target="../media/image10.png"/><Relationship Id="rId4" Type="http://schemas.openxmlformats.org/officeDocument/2006/relationships/hyperlink" Target="https://tinyurl.com/GPSS23Signup"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 Id="rId3" Type="http://schemas.openxmlformats.org/officeDocument/2006/relationships/hyperlink" Target="mailto:maizer@vt.edu"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4.xml"/><Relationship Id="rId3" Type="http://schemas.openxmlformats.org/officeDocument/2006/relationships/hyperlink" Target="mailto:yohans21@vt.edu"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6.xml"/><Relationship Id="rId3" Type="http://schemas.openxmlformats.org/officeDocument/2006/relationships/comments" Target="../comments/commen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7.xml"/><Relationship Id="rId3" Type="http://schemas.openxmlformats.org/officeDocument/2006/relationships/hyperlink" Target="mailto:acgarnet@vt.edu"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9.xml"/><Relationship Id="rId3" Type="http://schemas.openxmlformats.org/officeDocument/2006/relationships/image" Target="../media/image20.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0.xml"/><Relationship Id="rId3" Type="http://schemas.openxmlformats.org/officeDocument/2006/relationships/hyperlink" Target="https://docs.google.com/document/d/1o_6VlY8Fa68F9do05ayq8B8T5CS58I08B7dNq_GPNC8/edit?usp=sharing"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1.xml"/><Relationship Id="rId3" Type="http://schemas.openxmlformats.org/officeDocument/2006/relationships/comments" Target="../comments/commen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2.xml"/><Relationship Id="rId3" Type="http://schemas.openxmlformats.org/officeDocument/2006/relationships/image" Target="../media/image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3.xml"/><Relationship Id="rId3" Type="http://schemas.openxmlformats.org/officeDocument/2006/relationships/hyperlink" Target="https://virginiatech.questionpro.com/CALL2023-2024" TargetMode="External"/><Relationship Id="rId4" Type="http://schemas.openxmlformats.org/officeDocument/2006/relationships/image" Target="../media/image1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4.xml"/><Relationship Id="rId3" Type="http://schemas.openxmlformats.org/officeDocument/2006/relationships/image" Target="../media/image25.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5.xml"/><Relationship Id="rId3" Type="http://schemas.openxmlformats.org/officeDocument/2006/relationships/image" Target="../media/image12.png"/><Relationship Id="rId4" Type="http://schemas.openxmlformats.org/officeDocument/2006/relationships/hyperlink" Target="https://tinyurl.com/GPSS22GradDiscord"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21.jpg"/><Relationship Id="rId4" Type="http://schemas.openxmlformats.org/officeDocument/2006/relationships/image" Target="../media/image13.jpg"/><Relationship Id="rId10" Type="http://schemas.openxmlformats.org/officeDocument/2006/relationships/image" Target="../media/image8.jpg"/><Relationship Id="rId9" Type="http://schemas.openxmlformats.org/officeDocument/2006/relationships/image" Target="../media/image22.jpg"/><Relationship Id="rId5" Type="http://schemas.openxmlformats.org/officeDocument/2006/relationships/image" Target="../media/image19.jpg"/><Relationship Id="rId6" Type="http://schemas.openxmlformats.org/officeDocument/2006/relationships/image" Target="../media/image5.jpg"/><Relationship Id="rId7" Type="http://schemas.openxmlformats.org/officeDocument/2006/relationships/image" Target="../media/image2.jpg"/><Relationship Id="rId8" Type="http://schemas.openxmlformats.org/officeDocument/2006/relationships/image" Target="../media/image2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5"/>
          <p:cNvSpPr txBox="1"/>
          <p:nvPr>
            <p:ph type="ctrTitle"/>
          </p:nvPr>
        </p:nvSpPr>
        <p:spPr>
          <a:xfrm>
            <a:off x="311700" y="335975"/>
            <a:ext cx="8520600" cy="9072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sz="4800">
                <a:latin typeface="Playfair Display"/>
                <a:ea typeface="Playfair Display"/>
                <a:cs typeface="Playfair Display"/>
                <a:sym typeface="Playfair Display"/>
              </a:rPr>
              <a:t>Open Forum (5:00-5:30)</a:t>
            </a:r>
            <a:endParaRPr sz="4800">
              <a:latin typeface="Playfair Display"/>
              <a:ea typeface="Playfair Display"/>
              <a:cs typeface="Playfair Display"/>
              <a:sym typeface="Playfair Display"/>
            </a:endParaRPr>
          </a:p>
        </p:txBody>
      </p:sp>
      <p:sp>
        <p:nvSpPr>
          <p:cNvPr id="125" name="Google Shape;125;p25"/>
          <p:cNvSpPr txBox="1"/>
          <p:nvPr>
            <p:ph idx="1" type="subTitle"/>
          </p:nvPr>
        </p:nvSpPr>
        <p:spPr>
          <a:xfrm>
            <a:off x="183325" y="2231588"/>
            <a:ext cx="8520600" cy="792600"/>
          </a:xfrm>
          <a:prstGeom prst="rect">
            <a:avLst/>
          </a:prstGeom>
        </p:spPr>
        <p:txBody>
          <a:bodyPr anchorCtr="0" anchor="t" bIns="91425" lIns="91425" spcFirstLastPara="1" rIns="91425" wrap="square" tIns="91425">
            <a:noAutofit/>
          </a:bodyPr>
          <a:lstStyle/>
          <a:p>
            <a:pPr indent="0" lvl="0" marL="0" rtl="0" algn="ctr">
              <a:lnSpc>
                <a:spcPct val="80000"/>
              </a:lnSpc>
              <a:spcBef>
                <a:spcPts val="0"/>
              </a:spcBef>
              <a:spcAft>
                <a:spcPts val="0"/>
              </a:spcAft>
              <a:buSzPts val="852"/>
              <a:buNone/>
            </a:pPr>
            <a:r>
              <a:rPr lang="en" sz="2127">
                <a:solidFill>
                  <a:schemeClr val="accent5"/>
                </a:solidFill>
                <a:latin typeface="Lato"/>
                <a:ea typeface="Lato"/>
                <a:cs typeface="Lato"/>
                <a:sym typeface="Lato"/>
              </a:rPr>
              <a:t>Enjoy Some Food!</a:t>
            </a:r>
            <a:endParaRPr sz="2127">
              <a:solidFill>
                <a:schemeClr val="accent5"/>
              </a:solidFill>
              <a:latin typeface="Lato"/>
              <a:ea typeface="Lato"/>
              <a:cs typeface="Lato"/>
              <a:sym typeface="Lato"/>
            </a:endParaRPr>
          </a:p>
          <a:p>
            <a:pPr indent="0" lvl="0" marL="0" rtl="0" algn="ctr">
              <a:lnSpc>
                <a:spcPct val="80000"/>
              </a:lnSpc>
              <a:spcBef>
                <a:spcPts val="0"/>
              </a:spcBef>
              <a:spcAft>
                <a:spcPts val="0"/>
              </a:spcAft>
              <a:buSzPts val="852"/>
              <a:buNone/>
            </a:pPr>
            <a:r>
              <a:t/>
            </a:r>
            <a:endParaRPr sz="2127">
              <a:solidFill>
                <a:schemeClr val="accent5"/>
              </a:solidFill>
              <a:latin typeface="Lato"/>
              <a:ea typeface="Lato"/>
              <a:cs typeface="Lato"/>
              <a:sym typeface="Lato"/>
            </a:endParaRPr>
          </a:p>
          <a:p>
            <a:pPr indent="0" lvl="0" marL="0" rtl="0" algn="ctr">
              <a:lnSpc>
                <a:spcPct val="80000"/>
              </a:lnSpc>
              <a:spcBef>
                <a:spcPts val="0"/>
              </a:spcBef>
              <a:spcAft>
                <a:spcPts val="0"/>
              </a:spcAft>
              <a:buSzPts val="852"/>
              <a:buNone/>
            </a:pPr>
            <a:r>
              <a:t/>
            </a:r>
            <a:endParaRPr sz="2127">
              <a:solidFill>
                <a:schemeClr val="accent5"/>
              </a:solidFill>
              <a:latin typeface="Lato"/>
              <a:ea typeface="Lato"/>
              <a:cs typeface="Lato"/>
              <a:sym typeface="Lato"/>
            </a:endParaRPr>
          </a:p>
        </p:txBody>
      </p:sp>
      <p:sp>
        <p:nvSpPr>
          <p:cNvPr id="126" name="Google Shape;126;p25"/>
          <p:cNvSpPr txBox="1"/>
          <p:nvPr/>
        </p:nvSpPr>
        <p:spPr>
          <a:xfrm>
            <a:off x="1600375" y="4175950"/>
            <a:ext cx="56865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lt1"/>
                </a:solidFill>
                <a:latin typeface="Crimson Text"/>
                <a:ea typeface="Crimson Text"/>
                <a:cs typeface="Crimson Text"/>
                <a:sym typeface="Crimson Text"/>
              </a:rPr>
              <a:t>Slides Link:</a:t>
            </a:r>
            <a:endParaRPr sz="1500">
              <a:solidFill>
                <a:schemeClr val="lt1"/>
              </a:solidFill>
              <a:latin typeface="Crimson Text"/>
              <a:ea typeface="Crimson Text"/>
              <a:cs typeface="Crimson Text"/>
              <a:sym typeface="Crimson Text"/>
            </a:endParaRPr>
          </a:p>
        </p:txBody>
      </p:sp>
      <p:sp>
        <p:nvSpPr>
          <p:cNvPr id="127" name="Google Shape;127;p25"/>
          <p:cNvSpPr txBox="1"/>
          <p:nvPr>
            <p:ph idx="4294967295" type="body"/>
          </p:nvPr>
        </p:nvSpPr>
        <p:spPr>
          <a:xfrm>
            <a:off x="1919025" y="4444675"/>
            <a:ext cx="3138300" cy="3822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t/>
            </a:r>
            <a:endParaRPr sz="200">
              <a:latin typeface="Lato"/>
              <a:ea typeface="Lato"/>
              <a:cs typeface="Lato"/>
              <a:sym typeface="Lato"/>
            </a:endParaRPr>
          </a:p>
        </p:txBody>
      </p:sp>
      <p:sp>
        <p:nvSpPr>
          <p:cNvPr id="128" name="Google Shape;128;p25"/>
          <p:cNvSpPr txBox="1"/>
          <p:nvPr>
            <p:ph idx="4294967295" type="body"/>
          </p:nvPr>
        </p:nvSpPr>
        <p:spPr>
          <a:xfrm>
            <a:off x="2623225" y="4488400"/>
            <a:ext cx="3138300" cy="838200"/>
          </a:xfrm>
          <a:prstGeom prst="rect">
            <a:avLst/>
          </a:prstGeom>
        </p:spPr>
        <p:txBody>
          <a:bodyPr anchorCtr="0" anchor="t" bIns="91425" lIns="91425" spcFirstLastPara="1" rIns="91425" wrap="square" tIns="91425">
            <a:noAutofit/>
          </a:bodyPr>
          <a:lstStyle/>
          <a:p>
            <a:pPr indent="0" lvl="0" marL="0" rtl="0" algn="l">
              <a:lnSpc>
                <a:spcPct val="60000"/>
              </a:lnSpc>
              <a:spcBef>
                <a:spcPts val="0"/>
              </a:spcBef>
              <a:spcAft>
                <a:spcPts val="0"/>
              </a:spcAft>
              <a:buClr>
                <a:schemeClr val="dk1"/>
              </a:buClr>
              <a:buSzPts val="1100"/>
              <a:buFont typeface="Arial"/>
              <a:buNone/>
            </a:pPr>
            <a:r>
              <a:rPr lang="en" sz="1100" u="sng">
                <a:solidFill>
                  <a:schemeClr val="hlink"/>
                </a:solidFill>
                <a:latin typeface="Lato"/>
                <a:ea typeface="Lato"/>
                <a:cs typeface="Lato"/>
                <a:sym typeface="Lato"/>
                <a:hlinkClick r:id="rId3"/>
              </a:rPr>
              <a:t>https://tinyurl.com/GPSS23SignIn</a:t>
            </a:r>
            <a:r>
              <a:rPr lang="en" sz="1100">
                <a:solidFill>
                  <a:schemeClr val="lt1"/>
                </a:solidFill>
                <a:latin typeface="Lato"/>
                <a:ea typeface="Lato"/>
                <a:cs typeface="Lato"/>
                <a:sym typeface="Lato"/>
              </a:rPr>
              <a:t> </a:t>
            </a:r>
            <a:endParaRPr sz="1100">
              <a:solidFill>
                <a:schemeClr val="lt1"/>
              </a:solidFill>
              <a:latin typeface="Lato"/>
              <a:ea typeface="Lato"/>
              <a:cs typeface="Lato"/>
              <a:sym typeface="Lato"/>
            </a:endParaRPr>
          </a:p>
          <a:p>
            <a:pPr indent="0" lvl="0" marL="0" rtl="0" algn="l">
              <a:lnSpc>
                <a:spcPct val="60000"/>
              </a:lnSpc>
              <a:spcBef>
                <a:spcPts val="1200"/>
              </a:spcBef>
              <a:spcAft>
                <a:spcPts val="1200"/>
              </a:spcAft>
              <a:buClr>
                <a:schemeClr val="dk1"/>
              </a:buClr>
              <a:buSzPts val="1100"/>
              <a:buFont typeface="Arial"/>
              <a:buNone/>
            </a:pPr>
            <a:r>
              <a:t/>
            </a:r>
            <a:endParaRPr sz="1100">
              <a:solidFill>
                <a:schemeClr val="lt1"/>
              </a:solidFill>
              <a:latin typeface="Lato"/>
              <a:ea typeface="Lato"/>
              <a:cs typeface="Lato"/>
              <a:sym typeface="Lato"/>
            </a:endParaRPr>
          </a:p>
        </p:txBody>
      </p:sp>
      <p:pic>
        <p:nvPicPr>
          <p:cNvPr id="129" name="Google Shape;129;p25"/>
          <p:cNvPicPr preferRelativeResize="0"/>
          <p:nvPr/>
        </p:nvPicPr>
        <p:blipFill>
          <a:blip r:embed="rId4">
            <a:alphaModFix/>
          </a:blip>
          <a:stretch>
            <a:fillRect/>
          </a:stretch>
        </p:blipFill>
        <p:spPr>
          <a:xfrm>
            <a:off x="6851475" y="1304900"/>
            <a:ext cx="1980825" cy="1980825"/>
          </a:xfrm>
          <a:prstGeom prst="rect">
            <a:avLst/>
          </a:prstGeom>
          <a:noFill/>
          <a:ln>
            <a:noFill/>
          </a:ln>
        </p:spPr>
      </p:pic>
      <p:sp>
        <p:nvSpPr>
          <p:cNvPr id="130" name="Google Shape;130;p25"/>
          <p:cNvSpPr txBox="1"/>
          <p:nvPr/>
        </p:nvSpPr>
        <p:spPr>
          <a:xfrm>
            <a:off x="1919025" y="2664788"/>
            <a:ext cx="5593200" cy="708600"/>
          </a:xfrm>
          <a:prstGeom prst="rect">
            <a:avLst/>
          </a:prstGeom>
          <a:noFill/>
          <a:ln>
            <a:noFill/>
          </a:ln>
        </p:spPr>
        <p:txBody>
          <a:bodyPr anchorCtr="0" anchor="t" bIns="91425" lIns="91425" spcFirstLastPara="1" rIns="91425" wrap="square" tIns="91425">
            <a:spAutoFit/>
          </a:bodyPr>
          <a:lstStyle/>
          <a:p>
            <a:pPr indent="0" lvl="0" marL="0" rtl="0" algn="ctr">
              <a:lnSpc>
                <a:spcPct val="80000"/>
              </a:lnSpc>
              <a:spcBef>
                <a:spcPts val="0"/>
              </a:spcBef>
              <a:spcAft>
                <a:spcPts val="0"/>
              </a:spcAft>
              <a:buNone/>
            </a:pPr>
            <a:r>
              <a:rPr lang="en" sz="2127">
                <a:solidFill>
                  <a:schemeClr val="accent5"/>
                </a:solidFill>
                <a:latin typeface="Lato"/>
                <a:ea typeface="Lato"/>
                <a:cs typeface="Lato"/>
                <a:sym typeface="Lato"/>
              </a:rPr>
              <a:t>Sign-in Link:</a:t>
            </a:r>
            <a:endParaRPr sz="2127">
              <a:solidFill>
                <a:schemeClr val="accent5"/>
              </a:solidFill>
              <a:latin typeface="Lato"/>
              <a:ea typeface="Lato"/>
              <a:cs typeface="Lato"/>
              <a:sym typeface="Lato"/>
            </a:endParaRPr>
          </a:p>
          <a:p>
            <a:pPr indent="0" lvl="0" marL="0" rtl="0" algn="ctr">
              <a:lnSpc>
                <a:spcPct val="80000"/>
              </a:lnSpc>
              <a:spcBef>
                <a:spcPts val="0"/>
              </a:spcBef>
              <a:spcAft>
                <a:spcPts val="0"/>
              </a:spcAft>
              <a:buNone/>
            </a:pPr>
            <a:r>
              <a:rPr lang="en" sz="2127">
                <a:solidFill>
                  <a:schemeClr val="accent5"/>
                </a:solidFill>
                <a:latin typeface="Lato"/>
                <a:ea typeface="Lato"/>
                <a:cs typeface="Lato"/>
                <a:sym typeface="Lato"/>
              </a:rPr>
              <a:t> </a:t>
            </a:r>
            <a:r>
              <a:rPr lang="en" sz="2127" u="sng">
                <a:solidFill>
                  <a:schemeClr val="hlink"/>
                </a:solidFill>
                <a:latin typeface="Lato"/>
                <a:ea typeface="Lato"/>
                <a:cs typeface="Lato"/>
                <a:sym typeface="Lato"/>
                <a:hlinkClick r:id="rId5"/>
              </a:rPr>
              <a:t>https://tinyurl.com/GPSS23SignIn</a:t>
            </a:r>
            <a:r>
              <a:rPr lang="en" sz="2127">
                <a:solidFill>
                  <a:schemeClr val="accent5"/>
                </a:solidFill>
                <a:latin typeface="Lato"/>
                <a:ea typeface="Lato"/>
                <a:cs typeface="Lato"/>
                <a:sym typeface="Lato"/>
              </a:rPr>
              <a:t>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Playfair Display"/>
                <a:ea typeface="Playfair Display"/>
                <a:cs typeface="Playfair Display"/>
                <a:sym typeface="Playfair Display"/>
              </a:rPr>
              <a:t>Events</a:t>
            </a:r>
            <a:endParaRPr>
              <a:latin typeface="Playfair Display"/>
              <a:ea typeface="Playfair Display"/>
              <a:cs typeface="Playfair Display"/>
              <a:sym typeface="Playfair Display"/>
            </a:endParaRPr>
          </a:p>
        </p:txBody>
      </p:sp>
      <p:sp>
        <p:nvSpPr>
          <p:cNvPr id="227" name="Google Shape;227;p34"/>
          <p:cNvSpPr txBox="1"/>
          <p:nvPr>
            <p:ph idx="1" type="body"/>
          </p:nvPr>
        </p:nvSpPr>
        <p:spPr>
          <a:xfrm>
            <a:off x="311700" y="1299450"/>
            <a:ext cx="8520600" cy="3003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sz="2000"/>
          </a:p>
          <a:p>
            <a:pPr indent="-355600" lvl="0" marL="457200" rtl="0" algn="l">
              <a:spcBef>
                <a:spcPts val="1200"/>
              </a:spcBef>
              <a:spcAft>
                <a:spcPts val="0"/>
              </a:spcAft>
              <a:buSzPts val="2000"/>
              <a:buChar char="●"/>
            </a:pPr>
            <a:r>
              <a:rPr lang="en" sz="2000"/>
              <a:t>Welcome Back BBQ </a:t>
            </a:r>
            <a:endParaRPr sz="2000"/>
          </a:p>
          <a:p>
            <a:pPr indent="-355600" lvl="0" marL="457200" rtl="0" algn="l">
              <a:spcBef>
                <a:spcPts val="0"/>
              </a:spcBef>
              <a:spcAft>
                <a:spcPts val="0"/>
              </a:spcAft>
              <a:buSzPts val="2000"/>
              <a:buChar char="●"/>
            </a:pPr>
            <a:r>
              <a:rPr lang="en" sz="2000"/>
              <a:t>Regular Senate Brewery Gatherings</a:t>
            </a:r>
            <a:endParaRPr sz="2000"/>
          </a:p>
          <a:p>
            <a:pPr indent="-355600" lvl="0" marL="457200" rtl="0" algn="l">
              <a:spcBef>
                <a:spcPts val="0"/>
              </a:spcBef>
              <a:spcAft>
                <a:spcPts val="0"/>
              </a:spcAft>
              <a:buSzPts val="2000"/>
              <a:buChar char="●"/>
            </a:pPr>
            <a:r>
              <a:rPr lang="en" sz="2000"/>
              <a:t>Meet The Dean Events</a:t>
            </a:r>
            <a:endParaRPr sz="2000"/>
          </a:p>
          <a:p>
            <a:pPr indent="-355600" lvl="0" marL="457200" rtl="0" algn="l">
              <a:spcBef>
                <a:spcPts val="0"/>
              </a:spcBef>
              <a:spcAft>
                <a:spcPts val="0"/>
              </a:spcAft>
              <a:buSzPts val="2000"/>
              <a:buChar char="●"/>
            </a:pPr>
            <a:r>
              <a:rPr lang="en" sz="2000"/>
              <a:t>Little Hokie Hand Me Down</a:t>
            </a:r>
            <a:endParaRPr sz="2000"/>
          </a:p>
          <a:p>
            <a:pPr indent="-355600" lvl="0" marL="457200" rtl="0" algn="l">
              <a:spcBef>
                <a:spcPts val="0"/>
              </a:spcBef>
              <a:spcAft>
                <a:spcPts val="0"/>
              </a:spcAft>
              <a:buSzPts val="2000"/>
              <a:buChar char="●"/>
            </a:pPr>
            <a:r>
              <a:rPr lang="en" sz="2000"/>
              <a:t>Graduate and Professional School Fair</a:t>
            </a:r>
            <a:endParaRPr sz="2000"/>
          </a:p>
          <a:p>
            <a:pPr indent="-355600" lvl="0" marL="457200" rtl="0" algn="l">
              <a:spcBef>
                <a:spcPts val="0"/>
              </a:spcBef>
              <a:spcAft>
                <a:spcPts val="0"/>
              </a:spcAft>
              <a:buSzPts val="2000"/>
              <a:buChar char="●"/>
            </a:pPr>
            <a:r>
              <a:rPr lang="en" sz="2000"/>
              <a:t>Other Fall Socials</a:t>
            </a:r>
            <a:endParaRPr sz="2000"/>
          </a:p>
        </p:txBody>
      </p:sp>
      <p:pic>
        <p:nvPicPr>
          <p:cNvPr id="228" name="Google Shape;228;p34"/>
          <p:cNvPicPr preferRelativeResize="0"/>
          <p:nvPr/>
        </p:nvPicPr>
        <p:blipFill>
          <a:blip r:embed="rId3">
            <a:alphaModFix/>
          </a:blip>
          <a:stretch>
            <a:fillRect/>
          </a:stretch>
        </p:blipFill>
        <p:spPr>
          <a:xfrm>
            <a:off x="6858526" y="1121600"/>
            <a:ext cx="2181700" cy="1917075"/>
          </a:xfrm>
          <a:prstGeom prst="rect">
            <a:avLst/>
          </a:prstGeom>
          <a:noFill/>
          <a:ln>
            <a:noFill/>
          </a:ln>
        </p:spPr>
      </p:pic>
      <p:pic>
        <p:nvPicPr>
          <p:cNvPr id="229" name="Google Shape;229;p34"/>
          <p:cNvPicPr preferRelativeResize="0"/>
          <p:nvPr/>
        </p:nvPicPr>
        <p:blipFill>
          <a:blip r:embed="rId4">
            <a:alphaModFix/>
          </a:blip>
          <a:stretch>
            <a:fillRect/>
          </a:stretch>
        </p:blipFill>
        <p:spPr>
          <a:xfrm>
            <a:off x="5560526" y="3208250"/>
            <a:ext cx="2181700" cy="1935249"/>
          </a:xfrm>
          <a:prstGeom prst="rect">
            <a:avLst/>
          </a:prstGeom>
          <a:noFill/>
          <a:ln>
            <a:noFill/>
          </a:ln>
        </p:spPr>
      </p:pic>
      <p:sp>
        <p:nvSpPr>
          <p:cNvPr id="230" name="Google Shape;230;p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Playfair Display"/>
                <a:ea typeface="Playfair Display"/>
                <a:cs typeface="Playfair Display"/>
                <a:sym typeface="Playfair Display"/>
              </a:rPr>
              <a:t>Programs</a:t>
            </a:r>
            <a:endParaRPr>
              <a:latin typeface="Playfair Display"/>
              <a:ea typeface="Playfair Display"/>
              <a:cs typeface="Playfair Display"/>
              <a:sym typeface="Playfair Display"/>
            </a:endParaRPr>
          </a:p>
        </p:txBody>
      </p:sp>
      <p:sp>
        <p:nvSpPr>
          <p:cNvPr id="236" name="Google Shape;236;p35"/>
          <p:cNvSpPr txBox="1"/>
          <p:nvPr>
            <p:ph idx="1" type="body"/>
          </p:nvPr>
        </p:nvSpPr>
        <p:spPr>
          <a:xfrm>
            <a:off x="155850" y="1464075"/>
            <a:ext cx="8832300" cy="3679500"/>
          </a:xfrm>
          <a:prstGeom prst="rect">
            <a:avLst/>
          </a:prstGeom>
        </p:spPr>
        <p:txBody>
          <a:bodyPr anchorCtr="0" anchor="t" bIns="91425" lIns="91425" spcFirstLastPara="1" rIns="91425" wrap="square" tIns="91425">
            <a:normAutofit lnSpcReduction="20000"/>
          </a:bodyPr>
          <a:lstStyle/>
          <a:p>
            <a:pPr indent="-355600" lvl="0" marL="457200" rtl="0" algn="l">
              <a:spcBef>
                <a:spcPts val="0"/>
              </a:spcBef>
              <a:spcAft>
                <a:spcPts val="0"/>
              </a:spcAft>
              <a:buSzPts val="2000"/>
              <a:buChar char="●"/>
            </a:pPr>
            <a:r>
              <a:rPr b="1" lang="en" sz="2100"/>
              <a:t>Travel Fund Program</a:t>
            </a:r>
            <a:r>
              <a:rPr lang="en" sz="2000"/>
              <a:t> → </a:t>
            </a:r>
            <a:r>
              <a:rPr i="1" lang="en" sz="2000">
                <a:solidFill>
                  <a:srgbClr val="FF0000"/>
                </a:solidFill>
              </a:rPr>
              <a:t>Funding </a:t>
            </a:r>
            <a:r>
              <a:rPr lang="en" sz="2000"/>
              <a:t>for conference presentations (most popular)</a:t>
            </a:r>
            <a:endParaRPr sz="2000"/>
          </a:p>
          <a:p>
            <a:pPr indent="0" lvl="0" marL="457200" rtl="0" algn="l">
              <a:spcBef>
                <a:spcPts val="1200"/>
              </a:spcBef>
              <a:spcAft>
                <a:spcPts val="0"/>
              </a:spcAft>
              <a:buNone/>
            </a:pPr>
            <a:r>
              <a:t/>
            </a:r>
            <a:endParaRPr sz="200"/>
          </a:p>
          <a:p>
            <a:pPr indent="-355600" lvl="0" marL="457200" rtl="0" algn="l">
              <a:spcBef>
                <a:spcPts val="1200"/>
              </a:spcBef>
              <a:spcAft>
                <a:spcPts val="0"/>
              </a:spcAft>
              <a:buSzPts val="2000"/>
              <a:buChar char="●"/>
            </a:pPr>
            <a:r>
              <a:rPr b="1" lang="en" sz="2100"/>
              <a:t>Cap &amp; Gown Loan Program</a:t>
            </a:r>
            <a:r>
              <a:rPr lang="en" sz="2000"/>
              <a:t> → PhD and master’s robes</a:t>
            </a:r>
            <a:endParaRPr sz="2000"/>
          </a:p>
          <a:p>
            <a:pPr indent="0" lvl="0" marL="457200" rtl="0" algn="l">
              <a:spcBef>
                <a:spcPts val="1200"/>
              </a:spcBef>
              <a:spcAft>
                <a:spcPts val="0"/>
              </a:spcAft>
              <a:buNone/>
            </a:pPr>
            <a:r>
              <a:t/>
            </a:r>
            <a:endParaRPr sz="400"/>
          </a:p>
          <a:p>
            <a:pPr indent="-355600" lvl="0" marL="457200" rtl="0" algn="l">
              <a:spcBef>
                <a:spcPts val="1200"/>
              </a:spcBef>
              <a:spcAft>
                <a:spcPts val="0"/>
              </a:spcAft>
              <a:buSzPts val="2000"/>
              <a:buChar char="●"/>
            </a:pPr>
            <a:r>
              <a:rPr b="1" lang="en" sz="2100"/>
              <a:t>Graduate Research Development Program (GRDP)</a:t>
            </a:r>
            <a:r>
              <a:rPr lang="en" sz="2000"/>
              <a:t> → Student-run, merit-based research grants</a:t>
            </a:r>
            <a:endParaRPr sz="2000"/>
          </a:p>
          <a:p>
            <a:pPr indent="0" lvl="0" marL="457200" rtl="0" algn="l">
              <a:spcBef>
                <a:spcPts val="1200"/>
              </a:spcBef>
              <a:spcAft>
                <a:spcPts val="0"/>
              </a:spcAft>
              <a:buNone/>
            </a:pPr>
            <a:r>
              <a:t/>
            </a:r>
            <a:endParaRPr sz="450"/>
          </a:p>
          <a:p>
            <a:pPr indent="-355600" lvl="0" marL="457200" rtl="0" algn="l">
              <a:spcBef>
                <a:spcPts val="1200"/>
              </a:spcBef>
              <a:spcAft>
                <a:spcPts val="0"/>
              </a:spcAft>
              <a:buSzPts val="2000"/>
              <a:buChar char="●"/>
            </a:pPr>
            <a:r>
              <a:rPr b="1" lang="en" sz="2100"/>
              <a:t>Graduate Research Symposium </a:t>
            </a:r>
            <a:r>
              <a:rPr lang="en" sz="2000"/>
              <a:t>→ Present your research to interdisciplinary audience. </a:t>
            </a:r>
            <a:r>
              <a:rPr i="1" lang="en" sz="2000">
                <a:solidFill>
                  <a:srgbClr val="FF0000"/>
                </a:solidFill>
              </a:rPr>
              <a:t>Prize money available</a:t>
            </a:r>
            <a:endParaRPr i="1" sz="2000">
              <a:solidFill>
                <a:srgbClr val="FF0000"/>
              </a:solidFill>
            </a:endParaRPr>
          </a:p>
          <a:p>
            <a:pPr indent="0" lvl="0" marL="0" rtl="0" algn="l">
              <a:spcBef>
                <a:spcPts val="1200"/>
              </a:spcBef>
              <a:spcAft>
                <a:spcPts val="1200"/>
              </a:spcAft>
              <a:buNone/>
            </a:pPr>
            <a:r>
              <a:t/>
            </a:r>
            <a:endParaRPr/>
          </a:p>
        </p:txBody>
      </p:sp>
      <p:sp>
        <p:nvSpPr>
          <p:cNvPr id="237" name="Google Shape;237;p3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Playfair Display"/>
                <a:ea typeface="Playfair Display"/>
                <a:cs typeface="Playfair Display"/>
                <a:sym typeface="Playfair Display"/>
              </a:rPr>
              <a:t>University Commissions</a:t>
            </a:r>
            <a:endParaRPr>
              <a:latin typeface="Playfair Display"/>
              <a:ea typeface="Playfair Display"/>
              <a:cs typeface="Playfair Display"/>
              <a:sym typeface="Playfair Display"/>
            </a:endParaRPr>
          </a:p>
        </p:txBody>
      </p:sp>
      <p:sp>
        <p:nvSpPr>
          <p:cNvPr id="243" name="Google Shape;243;p36"/>
          <p:cNvSpPr txBox="1"/>
          <p:nvPr>
            <p:ph idx="1" type="body"/>
          </p:nvPr>
        </p:nvSpPr>
        <p:spPr>
          <a:xfrm>
            <a:off x="311700" y="1137900"/>
            <a:ext cx="8976000" cy="40056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sz="1900"/>
              <a:t>Commissions are UC entities with specific domains. </a:t>
            </a:r>
            <a:endParaRPr sz="1900"/>
          </a:p>
          <a:p>
            <a:pPr indent="0" lvl="0" marL="0" rtl="0" algn="l">
              <a:spcBef>
                <a:spcPts val="1200"/>
              </a:spcBef>
              <a:spcAft>
                <a:spcPts val="0"/>
              </a:spcAft>
              <a:buNone/>
            </a:pPr>
            <a:r>
              <a:rPr lang="en" sz="1900"/>
              <a:t>Their membership are representatives from </a:t>
            </a:r>
            <a:r>
              <a:rPr i="1" lang="en" sz="1900"/>
              <a:t>all </a:t>
            </a:r>
            <a:r>
              <a:rPr lang="en" sz="1900"/>
              <a:t>the Senates and pertinent admin. </a:t>
            </a:r>
            <a:endParaRPr sz="1900"/>
          </a:p>
          <a:p>
            <a:pPr indent="0" lvl="0" marL="0" rtl="0" algn="l">
              <a:lnSpc>
                <a:spcPct val="100000"/>
              </a:lnSpc>
              <a:spcBef>
                <a:spcPts val="1200"/>
              </a:spcBef>
              <a:spcAft>
                <a:spcPts val="0"/>
              </a:spcAft>
              <a:buNone/>
            </a:pPr>
            <a:r>
              <a:rPr b="1" lang="en" sz="1900"/>
              <a:t>University Commissions:</a:t>
            </a:r>
            <a:endParaRPr b="1" sz="1900"/>
          </a:p>
          <a:p>
            <a:pPr indent="-342900" lvl="0" marL="457200" rtl="0" algn="l">
              <a:lnSpc>
                <a:spcPct val="100000"/>
              </a:lnSpc>
              <a:spcBef>
                <a:spcPts val="0"/>
              </a:spcBef>
              <a:spcAft>
                <a:spcPts val="0"/>
              </a:spcAft>
              <a:buSzPts val="1800"/>
              <a:buChar char="●"/>
            </a:pPr>
            <a:r>
              <a:rPr lang="en"/>
              <a:t>Commission on Outreach and International Affairs</a:t>
            </a:r>
            <a:endParaRPr/>
          </a:p>
          <a:p>
            <a:pPr indent="-342900" lvl="0" marL="457200" rtl="0" algn="l">
              <a:lnSpc>
                <a:spcPct val="100000"/>
              </a:lnSpc>
              <a:spcBef>
                <a:spcPts val="0"/>
              </a:spcBef>
              <a:spcAft>
                <a:spcPts val="0"/>
              </a:spcAft>
              <a:buSzPts val="1800"/>
              <a:buChar char="●"/>
            </a:pPr>
            <a:r>
              <a:rPr lang="en"/>
              <a:t>Commission on Equal Opportunity and Diversity</a:t>
            </a:r>
            <a:endParaRPr/>
          </a:p>
          <a:p>
            <a:pPr indent="0" lvl="0" marL="457200" rtl="0" algn="l">
              <a:lnSpc>
                <a:spcPct val="100000"/>
              </a:lnSpc>
              <a:spcBef>
                <a:spcPts val="0"/>
              </a:spcBef>
              <a:spcAft>
                <a:spcPts val="0"/>
              </a:spcAft>
              <a:buNone/>
            </a:pPr>
            <a:r>
              <a:t/>
            </a:r>
            <a:endParaRPr/>
          </a:p>
          <a:p>
            <a:pPr indent="0" lvl="0" marL="457200" rtl="0" algn="l">
              <a:lnSpc>
                <a:spcPct val="100000"/>
              </a:lnSpc>
              <a:spcBef>
                <a:spcPts val="0"/>
              </a:spcBef>
              <a:spcAft>
                <a:spcPts val="0"/>
              </a:spcAft>
              <a:buNone/>
            </a:pPr>
            <a:r>
              <a:t/>
            </a:r>
            <a:endParaRPr sz="500"/>
          </a:p>
          <a:p>
            <a:pPr indent="0" lvl="0" marL="0" rtl="0" algn="l">
              <a:lnSpc>
                <a:spcPct val="100000"/>
              </a:lnSpc>
              <a:spcBef>
                <a:spcPts val="0"/>
              </a:spcBef>
              <a:spcAft>
                <a:spcPts val="0"/>
              </a:spcAft>
              <a:buNone/>
            </a:pPr>
            <a:r>
              <a:rPr b="1" lang="en" sz="1900"/>
              <a:t>Senate Commissions:</a:t>
            </a:r>
            <a:endParaRPr b="1" sz="1900"/>
          </a:p>
          <a:p>
            <a:pPr indent="-342900" lvl="0" marL="457200" rtl="0" algn="l">
              <a:lnSpc>
                <a:spcPct val="100000"/>
              </a:lnSpc>
              <a:spcBef>
                <a:spcPts val="0"/>
              </a:spcBef>
              <a:spcAft>
                <a:spcPts val="0"/>
              </a:spcAft>
              <a:buSzPts val="1800"/>
              <a:buChar char="●"/>
            </a:pPr>
            <a:r>
              <a:rPr lang="en"/>
              <a:t>Commission on Faculty Affairs</a:t>
            </a:r>
            <a:endParaRPr/>
          </a:p>
          <a:p>
            <a:pPr indent="-342900" lvl="0" marL="457200" rtl="0" algn="l">
              <a:lnSpc>
                <a:spcPct val="100000"/>
              </a:lnSpc>
              <a:spcBef>
                <a:spcPts val="0"/>
              </a:spcBef>
              <a:spcAft>
                <a:spcPts val="0"/>
              </a:spcAft>
              <a:buSzPts val="1800"/>
              <a:buChar char="●"/>
            </a:pPr>
            <a:r>
              <a:rPr lang="en"/>
              <a:t>Commission on Research</a:t>
            </a:r>
            <a:endParaRPr/>
          </a:p>
          <a:p>
            <a:pPr indent="-342900" lvl="0" marL="457200" rtl="0" algn="l">
              <a:lnSpc>
                <a:spcPct val="100000"/>
              </a:lnSpc>
              <a:spcBef>
                <a:spcPts val="0"/>
              </a:spcBef>
              <a:spcAft>
                <a:spcPts val="0"/>
              </a:spcAft>
              <a:buSzPts val="1800"/>
              <a:buChar char="●"/>
            </a:pPr>
            <a:r>
              <a:rPr lang="en"/>
              <a:t>Commission on Administrative and Professional Faculty Affairs</a:t>
            </a:r>
            <a:endParaRPr/>
          </a:p>
          <a:p>
            <a:pPr indent="-342900" lvl="0" marL="457200" rtl="0" algn="l">
              <a:lnSpc>
                <a:spcPct val="100000"/>
              </a:lnSpc>
              <a:spcBef>
                <a:spcPts val="0"/>
              </a:spcBef>
              <a:spcAft>
                <a:spcPts val="0"/>
              </a:spcAft>
              <a:buSzPts val="1800"/>
              <a:buChar char="●"/>
            </a:pPr>
            <a:r>
              <a:rPr lang="en"/>
              <a:t>Commission on Staff Policies and Affairs</a:t>
            </a:r>
            <a:endParaRPr/>
          </a:p>
          <a:p>
            <a:pPr indent="-342900" lvl="0" marL="457200" rtl="0" algn="l">
              <a:lnSpc>
                <a:spcPct val="100000"/>
              </a:lnSpc>
              <a:spcBef>
                <a:spcPts val="0"/>
              </a:spcBef>
              <a:spcAft>
                <a:spcPts val="0"/>
              </a:spcAft>
              <a:buSzPts val="1800"/>
              <a:buChar char="●"/>
            </a:pPr>
            <a:r>
              <a:rPr lang="en"/>
              <a:t>Commission on Graduate and Professional Studies and Policies</a:t>
            </a:r>
            <a:endParaRPr/>
          </a:p>
          <a:p>
            <a:pPr indent="-342900" lvl="0" marL="457200" rtl="0" algn="l">
              <a:lnSpc>
                <a:spcPct val="100000"/>
              </a:lnSpc>
              <a:spcBef>
                <a:spcPts val="0"/>
              </a:spcBef>
              <a:spcAft>
                <a:spcPts val="0"/>
              </a:spcAft>
              <a:buSzPts val="1800"/>
              <a:buChar char="●"/>
            </a:pPr>
            <a:r>
              <a:rPr lang="en"/>
              <a:t>Commission on Graduate and Professional Student Affairs</a:t>
            </a:r>
            <a:endParaRPr/>
          </a:p>
          <a:p>
            <a:pPr indent="-342900" lvl="0" marL="457200" rtl="0" algn="l">
              <a:lnSpc>
                <a:spcPct val="100000"/>
              </a:lnSpc>
              <a:spcBef>
                <a:spcPts val="0"/>
              </a:spcBef>
              <a:spcAft>
                <a:spcPts val="0"/>
              </a:spcAft>
              <a:buSzPts val="1800"/>
              <a:buChar char="●"/>
            </a:pPr>
            <a:r>
              <a:rPr lang="en"/>
              <a:t>Commission on Undergraduate Studies and Policies</a:t>
            </a:r>
            <a:endParaRPr/>
          </a:p>
          <a:p>
            <a:pPr indent="-342900" lvl="0" marL="457200" rtl="0" algn="l">
              <a:lnSpc>
                <a:spcPct val="100000"/>
              </a:lnSpc>
              <a:spcBef>
                <a:spcPts val="0"/>
              </a:spcBef>
              <a:spcAft>
                <a:spcPts val="0"/>
              </a:spcAft>
              <a:buSzPts val="1800"/>
              <a:buChar char="●"/>
            </a:pPr>
            <a:r>
              <a:rPr lang="en"/>
              <a:t>Commission on Undergraduate Student Affairs</a:t>
            </a:r>
            <a:endParaRPr/>
          </a:p>
        </p:txBody>
      </p:sp>
      <p:sp>
        <p:nvSpPr>
          <p:cNvPr id="244" name="Google Shape;244;p3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7"/>
          <p:cNvSpPr txBox="1"/>
          <p:nvPr>
            <p:ph type="title"/>
          </p:nvPr>
        </p:nvSpPr>
        <p:spPr>
          <a:xfrm>
            <a:off x="-33000" y="207525"/>
            <a:ext cx="921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000">
                <a:latin typeface="Playfair Display"/>
                <a:ea typeface="Playfair Display"/>
                <a:cs typeface="Playfair Display"/>
                <a:sym typeface="Playfair Display"/>
              </a:rPr>
              <a:t>Commission on Graduate and Professional Student Affairs (CGPSA)</a:t>
            </a:r>
            <a:endParaRPr sz="3000">
              <a:latin typeface="Playfair Display"/>
              <a:ea typeface="Playfair Display"/>
              <a:cs typeface="Playfair Display"/>
              <a:sym typeface="Playfair Display"/>
            </a:endParaRPr>
          </a:p>
        </p:txBody>
      </p:sp>
      <p:sp>
        <p:nvSpPr>
          <p:cNvPr id="250" name="Google Shape;250;p37"/>
          <p:cNvSpPr txBox="1"/>
          <p:nvPr>
            <p:ph idx="1" type="body"/>
          </p:nvPr>
        </p:nvSpPr>
        <p:spPr>
          <a:xfrm>
            <a:off x="311700" y="1257225"/>
            <a:ext cx="85206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sz="2000"/>
              <a:t>23-24 Chair: Ranald Adams</a:t>
            </a:r>
            <a:endParaRPr sz="2000"/>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“Charged to study, formulate, and recommend the GPSS policies and procedures concerning grad and professional student life and morale.”</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b="1" lang="en"/>
              <a:t>Senator Membership: </a:t>
            </a:r>
            <a:r>
              <a:rPr lang="en"/>
              <a:t> 9 graduate students elected by GPSS (one per college)</a:t>
            </a:r>
            <a:endParaRPr/>
          </a:p>
          <a:p>
            <a:pPr indent="0" lvl="0" marL="0" rtl="0" algn="l">
              <a:lnSpc>
                <a:spcPct val="100000"/>
              </a:lnSpc>
              <a:spcBef>
                <a:spcPts val="0"/>
              </a:spcBef>
              <a:spcAft>
                <a:spcPts val="0"/>
              </a:spcAft>
              <a:buNone/>
            </a:pPr>
            <a:r>
              <a:t/>
            </a:r>
            <a:endParaRPr b="1"/>
          </a:p>
        </p:txBody>
      </p:sp>
      <p:sp>
        <p:nvSpPr>
          <p:cNvPr id="251" name="Google Shape;251;p3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Playfair Display"/>
                <a:ea typeface="Playfair Display"/>
                <a:cs typeface="Playfair Display"/>
                <a:sym typeface="Playfair Display"/>
              </a:rPr>
              <a:t>External Committees</a:t>
            </a:r>
            <a:endParaRPr>
              <a:latin typeface="Playfair Display"/>
              <a:ea typeface="Playfair Display"/>
              <a:cs typeface="Playfair Display"/>
              <a:sym typeface="Playfair Display"/>
            </a:endParaRPr>
          </a:p>
        </p:txBody>
      </p:sp>
      <p:sp>
        <p:nvSpPr>
          <p:cNvPr id="257" name="Google Shape;257;p38"/>
          <p:cNvSpPr txBox="1"/>
          <p:nvPr>
            <p:ph idx="1" type="body"/>
          </p:nvPr>
        </p:nvSpPr>
        <p:spPr>
          <a:xfrm>
            <a:off x="311700" y="1166050"/>
            <a:ext cx="8832300" cy="3977700"/>
          </a:xfrm>
          <a:prstGeom prst="rect">
            <a:avLst/>
          </a:prstGeom>
        </p:spPr>
        <p:txBody>
          <a:bodyPr anchorCtr="0" anchor="t" bIns="91425" lIns="91425" spcFirstLastPara="1" rIns="91425" wrap="square" tIns="91425">
            <a:normAutofit fontScale="70000" lnSpcReduction="20000"/>
          </a:bodyPr>
          <a:lstStyle/>
          <a:p>
            <a:pPr indent="0" lvl="0" marL="0" rtl="0" algn="l">
              <a:spcBef>
                <a:spcPts val="0"/>
              </a:spcBef>
              <a:spcAft>
                <a:spcPts val="0"/>
              </a:spcAft>
              <a:buNone/>
            </a:pPr>
            <a:r>
              <a:rPr lang="en" sz="2850"/>
              <a:t>Committees are basically the same as Commissions, just smaller in scope, make recommendations:</a:t>
            </a:r>
            <a:endParaRPr sz="2850"/>
          </a:p>
          <a:p>
            <a:pPr indent="-343131" lvl="0" marL="457200" rtl="0" algn="l">
              <a:spcBef>
                <a:spcPts val="1200"/>
              </a:spcBef>
              <a:spcAft>
                <a:spcPts val="0"/>
              </a:spcAft>
              <a:buSzPct val="100000"/>
              <a:buChar char="●"/>
            </a:pPr>
            <a:r>
              <a:rPr lang="en" sz="2576"/>
              <a:t>Climate Action, Sustainability, and Energy Committee</a:t>
            </a:r>
            <a:endParaRPr sz="2576"/>
          </a:p>
          <a:p>
            <a:pPr indent="-343131" lvl="0" marL="457200" rtl="0" algn="l">
              <a:spcBef>
                <a:spcPts val="0"/>
              </a:spcBef>
              <a:spcAft>
                <a:spcPts val="0"/>
              </a:spcAft>
              <a:buSzPct val="100000"/>
              <a:buChar char="●"/>
            </a:pPr>
            <a:r>
              <a:rPr lang="en" sz="2576"/>
              <a:t>Information Technology Services and Systems Committee</a:t>
            </a:r>
            <a:endParaRPr sz="2576"/>
          </a:p>
          <a:p>
            <a:pPr indent="-343131" lvl="0" marL="457200" rtl="0" algn="l">
              <a:spcBef>
                <a:spcPts val="0"/>
              </a:spcBef>
              <a:spcAft>
                <a:spcPts val="0"/>
              </a:spcAft>
              <a:buSzPct val="100000"/>
              <a:buChar char="●"/>
            </a:pPr>
            <a:r>
              <a:rPr lang="en" sz="2576"/>
              <a:t>Athletics Committee</a:t>
            </a:r>
            <a:endParaRPr sz="2576"/>
          </a:p>
          <a:p>
            <a:pPr indent="-343131" lvl="0" marL="457200" rtl="0" algn="l">
              <a:spcBef>
                <a:spcPts val="0"/>
              </a:spcBef>
              <a:spcAft>
                <a:spcPts val="0"/>
              </a:spcAft>
              <a:buSzPct val="100000"/>
              <a:buChar char="●"/>
            </a:pPr>
            <a:r>
              <a:rPr lang="en" sz="2576"/>
              <a:t>Transportation and Parking Committee</a:t>
            </a:r>
            <a:endParaRPr sz="2576"/>
          </a:p>
          <a:p>
            <a:pPr indent="-343131" lvl="0" marL="457200" rtl="0" algn="l">
              <a:spcBef>
                <a:spcPts val="0"/>
              </a:spcBef>
              <a:spcAft>
                <a:spcPts val="0"/>
              </a:spcAft>
              <a:buSzPct val="100000"/>
              <a:buChar char="●"/>
            </a:pPr>
            <a:r>
              <a:rPr lang="en" sz="2576"/>
              <a:t>Commencement Committee</a:t>
            </a:r>
            <a:endParaRPr sz="2576"/>
          </a:p>
          <a:p>
            <a:pPr indent="-343131" lvl="0" marL="457200" rtl="0" algn="l">
              <a:spcBef>
                <a:spcPts val="0"/>
              </a:spcBef>
              <a:spcAft>
                <a:spcPts val="0"/>
              </a:spcAft>
              <a:buSzPct val="100000"/>
              <a:buChar char="●"/>
            </a:pPr>
            <a:r>
              <a:rPr lang="en" sz="2576"/>
              <a:t>Employee Benefits Committee</a:t>
            </a:r>
            <a:endParaRPr sz="2576"/>
          </a:p>
          <a:p>
            <a:pPr indent="-343131" lvl="0" marL="457200" rtl="0" algn="l">
              <a:spcBef>
                <a:spcPts val="0"/>
              </a:spcBef>
              <a:spcAft>
                <a:spcPts val="0"/>
              </a:spcAft>
              <a:buSzPct val="100000"/>
              <a:buChar char="●"/>
            </a:pPr>
            <a:r>
              <a:rPr lang="en" sz="2576"/>
              <a:t>Graduate Curriculum Committee</a:t>
            </a:r>
            <a:endParaRPr sz="2576"/>
          </a:p>
          <a:p>
            <a:pPr indent="-343131" lvl="0" marL="457200" rtl="0" algn="l">
              <a:spcBef>
                <a:spcPts val="0"/>
              </a:spcBef>
              <a:spcAft>
                <a:spcPts val="0"/>
              </a:spcAft>
              <a:buSzPct val="100000"/>
              <a:buChar char="●"/>
            </a:pPr>
            <a:r>
              <a:rPr lang="en" sz="2576"/>
              <a:t>Library Committee</a:t>
            </a:r>
            <a:endParaRPr sz="2576"/>
          </a:p>
          <a:p>
            <a:pPr indent="-343131" lvl="0" marL="457200" rtl="0" algn="l">
              <a:spcBef>
                <a:spcPts val="0"/>
              </a:spcBef>
              <a:spcAft>
                <a:spcPts val="0"/>
              </a:spcAft>
              <a:buSzPct val="100000"/>
              <a:buChar char="●"/>
            </a:pPr>
            <a:r>
              <a:rPr lang="en" sz="2576"/>
              <a:t>Intellectual Property Committee</a:t>
            </a:r>
            <a:endParaRPr sz="2576"/>
          </a:p>
          <a:p>
            <a:pPr indent="-343131" lvl="0" marL="457200" rtl="0" algn="l">
              <a:spcBef>
                <a:spcPts val="0"/>
              </a:spcBef>
              <a:spcAft>
                <a:spcPts val="0"/>
              </a:spcAft>
              <a:buSzPct val="100000"/>
              <a:buChar char="●"/>
            </a:pPr>
            <a:r>
              <a:rPr lang="en" sz="2576"/>
              <a:t>Budgeting and Planning Committee</a:t>
            </a:r>
            <a:endParaRPr sz="2576"/>
          </a:p>
          <a:p>
            <a:pPr indent="-343131" lvl="0" marL="457200" rtl="0" algn="l">
              <a:lnSpc>
                <a:spcPct val="100000"/>
              </a:lnSpc>
              <a:spcBef>
                <a:spcPts val="0"/>
              </a:spcBef>
              <a:spcAft>
                <a:spcPts val="0"/>
              </a:spcAft>
              <a:buSzPct val="100000"/>
              <a:buChar char="●"/>
            </a:pPr>
            <a:r>
              <a:rPr lang="en" sz="2576"/>
              <a:t>Campus Development Committee</a:t>
            </a:r>
            <a:endParaRPr sz="2576"/>
          </a:p>
        </p:txBody>
      </p:sp>
      <p:sp>
        <p:nvSpPr>
          <p:cNvPr id="258" name="Google Shape;258;p3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Playfair Display"/>
                <a:ea typeface="Playfair Display"/>
                <a:cs typeface="Playfair Display"/>
                <a:sym typeface="Playfair Display"/>
              </a:rPr>
              <a:t>Ad Hoc: Task Forces, Working Groups</a:t>
            </a:r>
            <a:endParaRPr>
              <a:latin typeface="Playfair Display"/>
              <a:ea typeface="Playfair Display"/>
              <a:cs typeface="Playfair Display"/>
              <a:sym typeface="Playfair Display"/>
            </a:endParaRPr>
          </a:p>
        </p:txBody>
      </p:sp>
      <p:sp>
        <p:nvSpPr>
          <p:cNvPr id="264" name="Google Shape;264;p39"/>
          <p:cNvSpPr txBox="1"/>
          <p:nvPr>
            <p:ph idx="1" type="body"/>
          </p:nvPr>
        </p:nvSpPr>
        <p:spPr>
          <a:xfrm>
            <a:off x="311700" y="143445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000"/>
              <a:t>Task Forces are temporary groups formed to address specific issues:</a:t>
            </a:r>
            <a:endParaRPr sz="2000"/>
          </a:p>
          <a:p>
            <a:pPr indent="-355600" lvl="0" marL="457200" rtl="0" algn="l">
              <a:spcBef>
                <a:spcPts val="1200"/>
              </a:spcBef>
              <a:spcAft>
                <a:spcPts val="0"/>
              </a:spcAft>
              <a:buSzPts val="2000"/>
              <a:buChar char="●"/>
            </a:pPr>
            <a:r>
              <a:rPr lang="en" sz="2000"/>
              <a:t>Stipend Taskforce</a:t>
            </a:r>
            <a:endParaRPr sz="2000"/>
          </a:p>
          <a:p>
            <a:pPr indent="-355600" lvl="0" marL="457200" rtl="0" algn="l">
              <a:spcBef>
                <a:spcPts val="0"/>
              </a:spcBef>
              <a:spcAft>
                <a:spcPts val="0"/>
              </a:spcAft>
              <a:buSzPts val="2000"/>
              <a:buChar char="●"/>
            </a:pPr>
            <a:r>
              <a:rPr lang="en" sz="2000"/>
              <a:t>Housing Taskforce</a:t>
            </a:r>
            <a:endParaRPr sz="2000"/>
          </a:p>
          <a:p>
            <a:pPr indent="0" lvl="0" marL="0" rtl="0" algn="l">
              <a:spcBef>
                <a:spcPts val="1200"/>
              </a:spcBef>
              <a:spcAft>
                <a:spcPts val="0"/>
              </a:spcAft>
              <a:buNone/>
            </a:pPr>
            <a:r>
              <a:rPr lang="en" sz="2000"/>
              <a:t>Working Groups are similar, but longer-term:</a:t>
            </a:r>
            <a:endParaRPr sz="2000"/>
          </a:p>
          <a:p>
            <a:pPr indent="-355600" lvl="0" marL="457200" rtl="0" algn="l">
              <a:spcBef>
                <a:spcPts val="1200"/>
              </a:spcBef>
              <a:spcAft>
                <a:spcPts val="0"/>
              </a:spcAft>
              <a:buSzPts val="2000"/>
              <a:buChar char="●"/>
            </a:pPr>
            <a:r>
              <a:rPr lang="en" sz="2000"/>
              <a:t>Campus Accessibility Working Group</a:t>
            </a:r>
            <a:endParaRPr sz="2000"/>
          </a:p>
          <a:p>
            <a:pPr indent="-355600" lvl="0" marL="457200" rtl="0" algn="l">
              <a:spcBef>
                <a:spcPts val="0"/>
              </a:spcBef>
              <a:spcAft>
                <a:spcPts val="0"/>
              </a:spcAft>
              <a:buSzPts val="2000"/>
              <a:buChar char="●"/>
            </a:pPr>
            <a:r>
              <a:rPr lang="en" sz="2000"/>
              <a:t>Personal Transportation Devices Working Group</a:t>
            </a:r>
            <a:endParaRPr sz="2000"/>
          </a:p>
          <a:p>
            <a:pPr indent="0" lvl="0" marL="457200" rtl="0" algn="l">
              <a:spcBef>
                <a:spcPts val="1200"/>
              </a:spcBef>
              <a:spcAft>
                <a:spcPts val="1200"/>
              </a:spcAft>
              <a:buNone/>
            </a:pPr>
            <a:r>
              <a:t/>
            </a:r>
            <a:endParaRPr sz="2000"/>
          </a:p>
        </p:txBody>
      </p:sp>
      <p:sp>
        <p:nvSpPr>
          <p:cNvPr id="265" name="Google Shape;265;p3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4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Playfair Display"/>
                <a:ea typeface="Playfair Display"/>
                <a:cs typeface="Playfair Display"/>
                <a:sym typeface="Playfair Display"/>
              </a:rPr>
              <a:t>Internal Committees</a:t>
            </a:r>
            <a:endParaRPr>
              <a:latin typeface="Playfair Display"/>
              <a:ea typeface="Playfair Display"/>
              <a:cs typeface="Playfair Display"/>
              <a:sym typeface="Playfair Display"/>
            </a:endParaRPr>
          </a:p>
        </p:txBody>
      </p:sp>
      <p:sp>
        <p:nvSpPr>
          <p:cNvPr id="271" name="Google Shape;271;p40"/>
          <p:cNvSpPr txBox="1"/>
          <p:nvPr>
            <p:ph idx="1" type="body"/>
          </p:nvPr>
        </p:nvSpPr>
        <p:spPr>
          <a:xfrm>
            <a:off x="252400" y="1152825"/>
            <a:ext cx="88917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Committees to conduct the daily workings of GPSS. Each is run by an exec board member</a:t>
            </a:r>
            <a:endParaRPr sz="2000"/>
          </a:p>
          <a:p>
            <a:pPr indent="-355600" lvl="0" marL="457200" rtl="0" algn="l">
              <a:spcBef>
                <a:spcPts val="1200"/>
              </a:spcBef>
              <a:spcAft>
                <a:spcPts val="0"/>
              </a:spcAft>
              <a:buSzPts val="2000"/>
              <a:buChar char="●"/>
            </a:pPr>
            <a:r>
              <a:rPr lang="en" sz="2000"/>
              <a:t>Graduate Student Budget Board (GSBB, chaired by Director of Finance)</a:t>
            </a:r>
            <a:endParaRPr sz="2000"/>
          </a:p>
          <a:p>
            <a:pPr indent="-355600" lvl="0" marL="457200" rtl="0" algn="l">
              <a:spcBef>
                <a:spcPts val="0"/>
              </a:spcBef>
              <a:spcAft>
                <a:spcPts val="0"/>
              </a:spcAft>
              <a:buSzPts val="2000"/>
              <a:buChar char="●"/>
            </a:pPr>
            <a:r>
              <a:rPr lang="en" sz="2000"/>
              <a:t>Committee on Judicial and Internal Affairs (assists the President and VP)</a:t>
            </a:r>
            <a:endParaRPr sz="2000"/>
          </a:p>
          <a:p>
            <a:pPr indent="-355600" lvl="0" marL="457200" rtl="0" algn="l">
              <a:spcBef>
                <a:spcPts val="0"/>
              </a:spcBef>
              <a:spcAft>
                <a:spcPts val="0"/>
              </a:spcAft>
              <a:buSzPts val="2000"/>
              <a:buChar char="●"/>
            </a:pPr>
            <a:r>
              <a:rPr lang="en" sz="2000"/>
              <a:t>Programs Committee (Assists the Director of Programs)</a:t>
            </a:r>
            <a:endParaRPr sz="2000"/>
          </a:p>
          <a:p>
            <a:pPr indent="-355600" lvl="0" marL="457200" rtl="0" algn="l">
              <a:spcBef>
                <a:spcPts val="0"/>
              </a:spcBef>
              <a:spcAft>
                <a:spcPts val="0"/>
              </a:spcAft>
              <a:buSzPts val="2000"/>
              <a:buChar char="●"/>
            </a:pPr>
            <a:r>
              <a:rPr lang="en" sz="2000"/>
              <a:t>Events Committee (Assists the Director of Events)</a:t>
            </a:r>
            <a:endParaRPr sz="2000"/>
          </a:p>
          <a:p>
            <a:pPr indent="-355600" lvl="0" marL="457200" rtl="0" algn="l">
              <a:spcBef>
                <a:spcPts val="0"/>
              </a:spcBef>
              <a:spcAft>
                <a:spcPts val="0"/>
              </a:spcAft>
              <a:buSzPts val="2000"/>
              <a:buChar char="●"/>
            </a:pPr>
            <a:r>
              <a:rPr lang="en" sz="2000"/>
              <a:t>Communication Committee (Assists the Director of Communications)</a:t>
            </a:r>
            <a:endParaRPr sz="2000"/>
          </a:p>
          <a:p>
            <a:pPr indent="-355600" lvl="0" marL="457200" rtl="0" algn="l">
              <a:spcBef>
                <a:spcPts val="0"/>
              </a:spcBef>
              <a:spcAft>
                <a:spcPts val="0"/>
              </a:spcAft>
              <a:buSzPts val="2000"/>
              <a:buChar char="●"/>
            </a:pPr>
            <a:r>
              <a:rPr lang="en" sz="2000"/>
              <a:t>Advocacy Committee (Assists the Director of Advocacy)</a:t>
            </a:r>
            <a:endParaRPr sz="2000"/>
          </a:p>
          <a:p>
            <a:pPr indent="0" lvl="0" marL="0" rtl="0" algn="l">
              <a:spcBef>
                <a:spcPts val="1200"/>
              </a:spcBef>
              <a:spcAft>
                <a:spcPts val="1200"/>
              </a:spcAft>
              <a:buNone/>
            </a:pPr>
            <a:r>
              <a:rPr lang="en" sz="2000"/>
              <a:t>Possibility for more, temporary committees as needed. More information on these roles in Section 3 of the GPSS Bylaws.</a:t>
            </a:r>
            <a:endParaRPr sz="2000"/>
          </a:p>
        </p:txBody>
      </p:sp>
      <p:sp>
        <p:nvSpPr>
          <p:cNvPr id="272" name="Google Shape;272;p4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4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27500"/>
              <a:buFont typeface="Arial"/>
              <a:buNone/>
            </a:pPr>
            <a:r>
              <a:rPr lang="en">
                <a:latin typeface="Playfair Display"/>
                <a:ea typeface="Playfair Display"/>
                <a:cs typeface="Playfair Display"/>
                <a:sym typeface="Playfair Display"/>
              </a:rPr>
              <a:t>Graduate Student Budget Board (GSBB)</a:t>
            </a:r>
            <a:endParaRPr>
              <a:latin typeface="Playfair Display"/>
              <a:ea typeface="Playfair Display"/>
              <a:cs typeface="Playfair Display"/>
              <a:sym typeface="Playfair Display"/>
            </a:endParaRPr>
          </a:p>
          <a:p>
            <a:pPr indent="0" lvl="0" marL="0" rtl="0" algn="l">
              <a:spcBef>
                <a:spcPts val="0"/>
              </a:spcBef>
              <a:spcAft>
                <a:spcPts val="0"/>
              </a:spcAft>
              <a:buNone/>
            </a:pPr>
            <a:r>
              <a:t/>
            </a:r>
            <a:endParaRPr/>
          </a:p>
        </p:txBody>
      </p:sp>
      <p:sp>
        <p:nvSpPr>
          <p:cNvPr id="278" name="Google Shape;278;p41"/>
          <p:cNvSpPr txBox="1"/>
          <p:nvPr>
            <p:ph idx="1" type="body"/>
          </p:nvPr>
        </p:nvSpPr>
        <p:spPr>
          <a:xfrm>
            <a:off x="311700" y="1434450"/>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The GSBB </a:t>
            </a:r>
            <a:r>
              <a:rPr lang="en">
                <a:solidFill>
                  <a:schemeClr val="dk1"/>
                </a:solidFill>
              </a:rPr>
              <a:t>manages the allocation process of the funds appropriated to graduate and professional student organizations from student activity fees. </a:t>
            </a:r>
            <a:endParaRPr>
              <a:solidFill>
                <a:schemeClr val="dk1"/>
              </a:solidFill>
            </a:endParaRPr>
          </a:p>
          <a:p>
            <a:pPr indent="-342900" lvl="0" marL="457200" rtl="0" algn="l">
              <a:lnSpc>
                <a:spcPct val="105000"/>
              </a:lnSpc>
              <a:spcBef>
                <a:spcPts val="0"/>
              </a:spcBef>
              <a:spcAft>
                <a:spcPts val="0"/>
              </a:spcAft>
              <a:buClr>
                <a:schemeClr val="dk1"/>
              </a:buClr>
              <a:buSzPts val="1800"/>
              <a:buChar char="●"/>
            </a:pPr>
            <a:r>
              <a:rPr lang="en" sz="2000"/>
              <a:t>Handle ~$100k+ available for graduate student organizations (RSOs) to use for events!</a:t>
            </a:r>
            <a:endParaRPr sz="2000"/>
          </a:p>
          <a:p>
            <a:pPr indent="-342900" lvl="0" marL="457200" rtl="0" algn="l">
              <a:spcBef>
                <a:spcPts val="0"/>
              </a:spcBef>
              <a:spcAft>
                <a:spcPts val="0"/>
              </a:spcAft>
              <a:buClr>
                <a:schemeClr val="dk1"/>
              </a:buClr>
              <a:buSzPts val="1800"/>
              <a:buChar char="●"/>
            </a:pPr>
            <a:r>
              <a:rPr lang="en">
                <a:solidFill>
                  <a:schemeClr val="dk1"/>
                </a:solidFill>
              </a:rPr>
              <a:t>Interested in serving on this committee. See me at the end of the meeting or QR Code:.</a:t>
            </a:r>
            <a:endParaRPr>
              <a:solidFill>
                <a:schemeClr val="dk1"/>
              </a:solidFill>
            </a:endParaRPr>
          </a:p>
          <a:p>
            <a:pPr indent="0" lvl="0" marL="457200" rtl="0" algn="l">
              <a:spcBef>
                <a:spcPts val="1200"/>
              </a:spcBef>
              <a:spcAft>
                <a:spcPts val="1200"/>
              </a:spcAft>
              <a:buNone/>
            </a:pPr>
            <a:r>
              <a:t/>
            </a:r>
            <a:endParaRPr>
              <a:solidFill>
                <a:schemeClr val="dk1"/>
              </a:solidFill>
            </a:endParaRPr>
          </a:p>
        </p:txBody>
      </p:sp>
      <p:sp>
        <p:nvSpPr>
          <p:cNvPr id="279" name="Google Shape;279;p4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80" name="Google Shape;280;p41"/>
          <p:cNvPicPr preferRelativeResize="0"/>
          <p:nvPr/>
        </p:nvPicPr>
        <p:blipFill>
          <a:blip r:embed="rId3">
            <a:alphaModFix/>
          </a:blip>
          <a:stretch>
            <a:fillRect/>
          </a:stretch>
        </p:blipFill>
        <p:spPr>
          <a:xfrm>
            <a:off x="3570300" y="3053425"/>
            <a:ext cx="2003400" cy="20034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4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Playfair Display"/>
                <a:ea typeface="Playfair Display"/>
                <a:cs typeface="Playfair Display"/>
                <a:sym typeface="Playfair Display"/>
              </a:rPr>
              <a:t>Graduate Student Budget Board (GSBB)</a:t>
            </a:r>
            <a:endParaRPr>
              <a:latin typeface="Playfair Display"/>
              <a:ea typeface="Playfair Display"/>
              <a:cs typeface="Playfair Display"/>
              <a:sym typeface="Playfair Display"/>
            </a:endParaRPr>
          </a:p>
        </p:txBody>
      </p:sp>
      <p:sp>
        <p:nvSpPr>
          <p:cNvPr id="286" name="Google Shape;286;p42"/>
          <p:cNvSpPr txBox="1"/>
          <p:nvPr>
            <p:ph idx="1" type="body"/>
          </p:nvPr>
        </p:nvSpPr>
        <p:spPr>
          <a:xfrm>
            <a:off x="193125" y="1182475"/>
            <a:ext cx="8950800" cy="3416400"/>
          </a:xfrm>
          <a:prstGeom prst="rect">
            <a:avLst/>
          </a:prstGeom>
        </p:spPr>
        <p:txBody>
          <a:bodyPr anchorCtr="0" anchor="t" bIns="91425" lIns="91425" spcFirstLastPara="1" rIns="91425" wrap="square" tIns="91425">
            <a:noAutofit/>
          </a:bodyPr>
          <a:lstStyle/>
          <a:p>
            <a:pPr indent="0" lvl="0" marL="0" rtl="0" algn="l">
              <a:lnSpc>
                <a:spcPct val="105000"/>
              </a:lnSpc>
              <a:spcBef>
                <a:spcPts val="0"/>
              </a:spcBef>
              <a:spcAft>
                <a:spcPts val="0"/>
              </a:spcAft>
              <a:buNone/>
            </a:pPr>
            <a:r>
              <a:rPr lang="en" sz="2000"/>
              <a:t>Voting members (11), at least </a:t>
            </a:r>
            <a:r>
              <a:rPr b="1" lang="en" sz="2000"/>
              <a:t>one Senator</a:t>
            </a:r>
            <a:r>
              <a:rPr lang="en" sz="2000"/>
              <a:t> from each college. One member chosen as Vice-Chair.</a:t>
            </a:r>
            <a:endParaRPr sz="2000"/>
          </a:p>
          <a:p>
            <a:pPr indent="-355600" lvl="0" marL="457200" rtl="0" algn="l">
              <a:lnSpc>
                <a:spcPct val="105000"/>
              </a:lnSpc>
              <a:spcBef>
                <a:spcPts val="1200"/>
              </a:spcBef>
              <a:spcAft>
                <a:spcPts val="0"/>
              </a:spcAft>
              <a:buSzPts val="2000"/>
              <a:buChar char="●"/>
            </a:pPr>
            <a:r>
              <a:rPr lang="en" sz="2000"/>
              <a:t>College of Agriculture and Life Sciences (CALS) </a:t>
            </a:r>
            <a:endParaRPr sz="2000"/>
          </a:p>
          <a:p>
            <a:pPr indent="-355600" lvl="0" marL="457200" rtl="0" algn="l">
              <a:lnSpc>
                <a:spcPct val="105000"/>
              </a:lnSpc>
              <a:spcBef>
                <a:spcPts val="0"/>
              </a:spcBef>
              <a:spcAft>
                <a:spcPts val="0"/>
              </a:spcAft>
              <a:buSzPts val="2000"/>
              <a:buChar char="●"/>
            </a:pPr>
            <a:r>
              <a:rPr lang="en" sz="2000"/>
              <a:t>College of Natural Resources and Environment (CNRE) </a:t>
            </a:r>
            <a:endParaRPr sz="2000"/>
          </a:p>
          <a:p>
            <a:pPr indent="-355600" lvl="0" marL="457200" rtl="0" algn="l">
              <a:lnSpc>
                <a:spcPct val="105000"/>
              </a:lnSpc>
              <a:spcBef>
                <a:spcPts val="0"/>
              </a:spcBef>
              <a:spcAft>
                <a:spcPts val="0"/>
              </a:spcAft>
              <a:buSzPts val="2000"/>
              <a:buChar char="●"/>
            </a:pPr>
            <a:r>
              <a:rPr lang="en" sz="2000"/>
              <a:t>Pamplin College of Business </a:t>
            </a:r>
            <a:endParaRPr sz="2000"/>
          </a:p>
          <a:p>
            <a:pPr indent="-355600" lvl="0" marL="457200" rtl="0" algn="l">
              <a:lnSpc>
                <a:spcPct val="105000"/>
              </a:lnSpc>
              <a:spcBef>
                <a:spcPts val="0"/>
              </a:spcBef>
              <a:spcAft>
                <a:spcPts val="0"/>
              </a:spcAft>
              <a:buSzPts val="2000"/>
              <a:buChar char="●"/>
            </a:pPr>
            <a:r>
              <a:rPr lang="en" sz="2000"/>
              <a:t>College of Literature and Human Studies (CLAHS) </a:t>
            </a:r>
            <a:endParaRPr sz="2000"/>
          </a:p>
          <a:p>
            <a:pPr indent="-355600" lvl="0" marL="457200" rtl="0" algn="l">
              <a:lnSpc>
                <a:spcPct val="105000"/>
              </a:lnSpc>
              <a:spcBef>
                <a:spcPts val="0"/>
              </a:spcBef>
              <a:spcAft>
                <a:spcPts val="0"/>
              </a:spcAft>
              <a:buSzPts val="2000"/>
              <a:buChar char="●"/>
            </a:pPr>
            <a:r>
              <a:rPr lang="en" sz="2000"/>
              <a:t>College of Engineering (COE) </a:t>
            </a:r>
            <a:endParaRPr sz="2000"/>
          </a:p>
          <a:p>
            <a:pPr indent="-355600" lvl="0" marL="457200" rtl="0" algn="l">
              <a:lnSpc>
                <a:spcPct val="105000"/>
              </a:lnSpc>
              <a:spcBef>
                <a:spcPts val="0"/>
              </a:spcBef>
              <a:spcAft>
                <a:spcPts val="0"/>
              </a:spcAft>
              <a:buSzPts val="2000"/>
              <a:buChar char="●"/>
            </a:pPr>
            <a:r>
              <a:rPr lang="en" sz="2000"/>
              <a:t>College of Architecture and Urban Studies (CAUS) </a:t>
            </a:r>
            <a:endParaRPr sz="2000"/>
          </a:p>
          <a:p>
            <a:pPr indent="-355600" lvl="0" marL="457200" rtl="0" algn="l">
              <a:lnSpc>
                <a:spcPct val="105000"/>
              </a:lnSpc>
              <a:spcBef>
                <a:spcPts val="0"/>
              </a:spcBef>
              <a:spcAft>
                <a:spcPts val="0"/>
              </a:spcAft>
              <a:buSzPts val="2000"/>
              <a:buChar char="●"/>
            </a:pPr>
            <a:r>
              <a:rPr lang="en" sz="2000"/>
              <a:t>College of Science (COS) </a:t>
            </a:r>
            <a:endParaRPr sz="2000"/>
          </a:p>
          <a:p>
            <a:pPr indent="-355600" lvl="0" marL="457200" rtl="0" algn="l">
              <a:lnSpc>
                <a:spcPct val="105000"/>
              </a:lnSpc>
              <a:spcBef>
                <a:spcPts val="0"/>
              </a:spcBef>
              <a:spcAft>
                <a:spcPts val="0"/>
              </a:spcAft>
              <a:buSzPts val="2000"/>
              <a:buChar char="●"/>
            </a:pPr>
            <a:r>
              <a:rPr lang="en" sz="2000"/>
              <a:t>Extended Campus</a:t>
            </a:r>
            <a:endParaRPr sz="2000"/>
          </a:p>
        </p:txBody>
      </p:sp>
      <p:sp>
        <p:nvSpPr>
          <p:cNvPr id="287" name="Google Shape;287;p4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4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600">
                <a:latin typeface="Playfair Display"/>
                <a:ea typeface="Playfair Display"/>
                <a:cs typeface="Playfair Display"/>
                <a:sym typeface="Playfair Display"/>
              </a:rPr>
              <a:t>What Is A Resolution</a:t>
            </a:r>
            <a:endParaRPr sz="3600">
              <a:latin typeface="Playfair Display"/>
              <a:ea typeface="Playfair Display"/>
              <a:cs typeface="Playfair Display"/>
              <a:sym typeface="Playfair Display"/>
            </a:endParaRPr>
          </a:p>
        </p:txBody>
      </p:sp>
      <p:sp>
        <p:nvSpPr>
          <p:cNvPr id="293" name="Google Shape;293;p43"/>
          <p:cNvSpPr txBox="1"/>
          <p:nvPr>
            <p:ph type="title"/>
          </p:nvPr>
        </p:nvSpPr>
        <p:spPr>
          <a:xfrm>
            <a:off x="508925" y="1226175"/>
            <a:ext cx="8635200" cy="18132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212529"/>
              </a:buClr>
              <a:buSzPts val="1400"/>
              <a:buFont typeface="Lato"/>
              <a:buChar char="➔"/>
            </a:pPr>
            <a:r>
              <a:rPr lang="en" sz="1800">
                <a:solidFill>
                  <a:srgbClr val="212529"/>
                </a:solidFill>
                <a:highlight>
                  <a:srgbClr val="FFFFFF"/>
                </a:highlight>
                <a:latin typeface="Lato"/>
                <a:ea typeface="Lato"/>
                <a:cs typeface="Lato"/>
                <a:sym typeface="Lato"/>
              </a:rPr>
              <a:t>Resolutions are </a:t>
            </a:r>
            <a:r>
              <a:rPr b="1" lang="en" sz="1800">
                <a:solidFill>
                  <a:schemeClr val="accent5"/>
                </a:solidFill>
                <a:highlight>
                  <a:srgbClr val="FFFFFF"/>
                </a:highlight>
                <a:latin typeface="Lato"/>
                <a:ea typeface="Lato"/>
                <a:cs typeface="Lato"/>
                <a:sym typeface="Lato"/>
              </a:rPr>
              <a:t>proposals</a:t>
            </a:r>
            <a:r>
              <a:rPr lang="en" sz="1800">
                <a:solidFill>
                  <a:srgbClr val="212529"/>
                </a:solidFill>
                <a:highlight>
                  <a:srgbClr val="FFFFFF"/>
                </a:highlight>
                <a:latin typeface="Lato"/>
                <a:ea typeface="Lato"/>
                <a:cs typeface="Lato"/>
                <a:sym typeface="Lato"/>
              </a:rPr>
              <a:t> </a:t>
            </a:r>
            <a:r>
              <a:rPr b="1" lang="en" sz="1800">
                <a:solidFill>
                  <a:schemeClr val="accent5"/>
                </a:solidFill>
                <a:highlight>
                  <a:srgbClr val="FFFFFF"/>
                </a:highlight>
                <a:latin typeface="Lato"/>
                <a:ea typeface="Lato"/>
                <a:cs typeface="Lato"/>
                <a:sym typeface="Lato"/>
              </a:rPr>
              <a:t>&amp;</a:t>
            </a:r>
            <a:r>
              <a:rPr lang="en" sz="1800">
                <a:solidFill>
                  <a:srgbClr val="212529"/>
                </a:solidFill>
                <a:highlight>
                  <a:srgbClr val="FFFFFF"/>
                </a:highlight>
                <a:latin typeface="Lato"/>
                <a:ea typeface="Lato"/>
                <a:cs typeface="Lato"/>
                <a:sym typeface="Lato"/>
              </a:rPr>
              <a:t> </a:t>
            </a:r>
            <a:r>
              <a:rPr b="1" lang="en" sz="1800">
                <a:solidFill>
                  <a:schemeClr val="accent5"/>
                </a:solidFill>
                <a:highlight>
                  <a:srgbClr val="FFFFFF"/>
                </a:highlight>
                <a:latin typeface="Lato"/>
                <a:ea typeface="Lato"/>
                <a:cs typeface="Lato"/>
                <a:sym typeface="Lato"/>
              </a:rPr>
              <a:t>policies recommendations </a:t>
            </a:r>
            <a:r>
              <a:rPr lang="en" sz="1800">
                <a:solidFill>
                  <a:srgbClr val="212529"/>
                </a:solidFill>
                <a:highlight>
                  <a:srgbClr val="FFFFFF"/>
                </a:highlight>
                <a:latin typeface="Lato"/>
                <a:ea typeface="Lato"/>
                <a:cs typeface="Lato"/>
                <a:sym typeface="Lato"/>
              </a:rPr>
              <a:t>that </a:t>
            </a:r>
            <a:r>
              <a:rPr b="1" lang="en" sz="1800">
                <a:solidFill>
                  <a:schemeClr val="accent4"/>
                </a:solidFill>
                <a:highlight>
                  <a:srgbClr val="FFFFFF"/>
                </a:highlight>
                <a:latin typeface="Lato"/>
                <a:ea typeface="Lato"/>
                <a:cs typeface="Lato"/>
                <a:sym typeface="Lato"/>
              </a:rPr>
              <a:t>impact the university</a:t>
            </a:r>
            <a:r>
              <a:rPr lang="en" sz="1800">
                <a:solidFill>
                  <a:srgbClr val="212529"/>
                </a:solidFill>
                <a:highlight>
                  <a:srgbClr val="FFFFFF"/>
                </a:highlight>
                <a:latin typeface="Lato"/>
                <a:ea typeface="Lato"/>
                <a:cs typeface="Lato"/>
                <a:sym typeface="Lato"/>
              </a:rPr>
              <a:t>.</a:t>
            </a:r>
            <a:endParaRPr sz="1800">
              <a:solidFill>
                <a:srgbClr val="212529"/>
              </a:solidFill>
              <a:highlight>
                <a:srgbClr val="FFFFFF"/>
              </a:highlight>
              <a:latin typeface="Lato"/>
              <a:ea typeface="Lato"/>
              <a:cs typeface="Lato"/>
              <a:sym typeface="Lato"/>
            </a:endParaRPr>
          </a:p>
          <a:p>
            <a:pPr indent="-317500" lvl="0" marL="457200" rtl="0" algn="l">
              <a:lnSpc>
                <a:spcPct val="115000"/>
              </a:lnSpc>
              <a:spcBef>
                <a:spcPts val="0"/>
              </a:spcBef>
              <a:spcAft>
                <a:spcPts val="0"/>
              </a:spcAft>
              <a:buClr>
                <a:srgbClr val="212529"/>
              </a:buClr>
              <a:buSzPts val="1400"/>
              <a:buFont typeface="Lato"/>
              <a:buChar char="➔"/>
            </a:pPr>
            <a:r>
              <a:rPr lang="en" sz="1800">
                <a:solidFill>
                  <a:srgbClr val="212529"/>
                </a:solidFill>
                <a:highlight>
                  <a:srgbClr val="FFFFFF"/>
                </a:highlight>
                <a:latin typeface="Lato"/>
                <a:ea typeface="Lato"/>
                <a:cs typeface="Lato"/>
                <a:sym typeface="Lato"/>
              </a:rPr>
              <a:t>Resolutions can be </a:t>
            </a:r>
            <a:r>
              <a:rPr b="1" lang="en" sz="1800">
                <a:solidFill>
                  <a:schemeClr val="accent5"/>
                </a:solidFill>
                <a:highlight>
                  <a:srgbClr val="FFFFFF"/>
                </a:highlight>
                <a:latin typeface="Lato"/>
                <a:ea typeface="Lato"/>
                <a:cs typeface="Lato"/>
                <a:sym typeface="Lato"/>
              </a:rPr>
              <a:t>written &amp; submitted</a:t>
            </a:r>
            <a:r>
              <a:rPr lang="en" sz="1800">
                <a:solidFill>
                  <a:srgbClr val="212529"/>
                </a:solidFill>
                <a:highlight>
                  <a:srgbClr val="FFFFFF"/>
                </a:highlight>
                <a:latin typeface="Lato"/>
                <a:ea typeface="Lato"/>
                <a:cs typeface="Lato"/>
                <a:sym typeface="Lato"/>
              </a:rPr>
              <a:t> by </a:t>
            </a:r>
            <a:r>
              <a:rPr b="1" lang="en" sz="1800">
                <a:solidFill>
                  <a:schemeClr val="accent6"/>
                </a:solidFill>
                <a:highlight>
                  <a:srgbClr val="FFFFFF"/>
                </a:highlight>
                <a:latin typeface="Lato"/>
                <a:ea typeface="Lato"/>
                <a:cs typeface="Lato"/>
                <a:sym typeface="Lato"/>
              </a:rPr>
              <a:t>anyone</a:t>
            </a:r>
            <a:r>
              <a:rPr lang="en" sz="1800">
                <a:solidFill>
                  <a:srgbClr val="212529"/>
                </a:solidFill>
                <a:highlight>
                  <a:srgbClr val="FFFFFF"/>
                </a:highlight>
                <a:latin typeface="Lato"/>
                <a:ea typeface="Lato"/>
                <a:cs typeface="Lato"/>
                <a:sym typeface="Lato"/>
              </a:rPr>
              <a:t>. </a:t>
            </a:r>
            <a:endParaRPr sz="1800">
              <a:solidFill>
                <a:srgbClr val="212529"/>
              </a:solidFill>
              <a:highlight>
                <a:srgbClr val="FFFFFF"/>
              </a:highlight>
              <a:latin typeface="Lato"/>
              <a:ea typeface="Lato"/>
              <a:cs typeface="Lato"/>
              <a:sym typeface="Lato"/>
            </a:endParaRPr>
          </a:p>
          <a:p>
            <a:pPr indent="-317500" lvl="0" marL="457200" rtl="0" algn="l">
              <a:lnSpc>
                <a:spcPct val="115000"/>
              </a:lnSpc>
              <a:spcBef>
                <a:spcPts val="0"/>
              </a:spcBef>
              <a:spcAft>
                <a:spcPts val="0"/>
              </a:spcAft>
              <a:buClr>
                <a:srgbClr val="212529"/>
              </a:buClr>
              <a:buSzPts val="1400"/>
              <a:buFont typeface="Lato"/>
              <a:buChar char="➔"/>
            </a:pPr>
            <a:r>
              <a:rPr lang="en" sz="1800">
                <a:solidFill>
                  <a:srgbClr val="212529"/>
                </a:solidFill>
                <a:highlight>
                  <a:srgbClr val="FFFFFF"/>
                </a:highlight>
                <a:latin typeface="Lato"/>
                <a:ea typeface="Lato"/>
                <a:cs typeface="Lato"/>
                <a:sym typeface="Lato"/>
              </a:rPr>
              <a:t>Resolutions are to be </a:t>
            </a:r>
            <a:r>
              <a:rPr b="1" lang="en" sz="1800">
                <a:solidFill>
                  <a:schemeClr val="accent5"/>
                </a:solidFill>
                <a:highlight>
                  <a:srgbClr val="FFFFFF"/>
                </a:highlight>
                <a:latin typeface="Lato"/>
                <a:ea typeface="Lato"/>
                <a:cs typeface="Lato"/>
                <a:sym typeface="Lato"/>
              </a:rPr>
              <a:t>discussed &amp; approved, </a:t>
            </a:r>
            <a:r>
              <a:rPr lang="en" sz="1800">
                <a:solidFill>
                  <a:schemeClr val="accent5"/>
                </a:solidFill>
                <a:highlight>
                  <a:srgbClr val="FFFFFF"/>
                </a:highlight>
                <a:latin typeface="Lato"/>
                <a:ea typeface="Lato"/>
                <a:cs typeface="Lato"/>
                <a:sym typeface="Lato"/>
              </a:rPr>
              <a:t>first</a:t>
            </a:r>
            <a:r>
              <a:rPr b="1" lang="en" sz="1800">
                <a:solidFill>
                  <a:schemeClr val="accent5"/>
                </a:solidFill>
                <a:highlight>
                  <a:srgbClr val="FFFFFF"/>
                </a:highlight>
                <a:latin typeface="Lato"/>
                <a:ea typeface="Lato"/>
                <a:cs typeface="Lato"/>
                <a:sym typeface="Lato"/>
              </a:rPr>
              <a:t> </a:t>
            </a:r>
            <a:r>
              <a:rPr lang="en" sz="1800">
                <a:solidFill>
                  <a:srgbClr val="212529"/>
                </a:solidFill>
                <a:highlight>
                  <a:srgbClr val="FFFFFF"/>
                </a:highlight>
                <a:latin typeface="Lato"/>
                <a:ea typeface="Lato"/>
                <a:cs typeface="Lato"/>
                <a:sym typeface="Lato"/>
              </a:rPr>
              <a:t>by </a:t>
            </a:r>
            <a:r>
              <a:rPr b="1" lang="en" sz="1800">
                <a:solidFill>
                  <a:schemeClr val="accent4"/>
                </a:solidFill>
                <a:highlight>
                  <a:srgbClr val="FFFFFF"/>
                </a:highlight>
                <a:latin typeface="Lato"/>
                <a:ea typeface="Lato"/>
                <a:cs typeface="Lato"/>
                <a:sym typeface="Lato"/>
              </a:rPr>
              <a:t>the appropriate Senate</a:t>
            </a:r>
            <a:r>
              <a:rPr lang="en" sz="1800">
                <a:solidFill>
                  <a:srgbClr val="212529"/>
                </a:solidFill>
                <a:highlight>
                  <a:srgbClr val="FFFFFF"/>
                </a:highlight>
                <a:latin typeface="Lato"/>
                <a:ea typeface="Lato"/>
                <a:cs typeface="Lato"/>
                <a:sym typeface="Lato"/>
              </a:rPr>
              <a:t>, then by the </a:t>
            </a:r>
            <a:r>
              <a:rPr b="1" lang="en" sz="1800">
                <a:solidFill>
                  <a:srgbClr val="212529"/>
                </a:solidFill>
                <a:highlight>
                  <a:srgbClr val="FFFFFF"/>
                </a:highlight>
                <a:latin typeface="Lato"/>
                <a:ea typeface="Lato"/>
                <a:cs typeface="Lato"/>
                <a:sym typeface="Lato"/>
              </a:rPr>
              <a:t>University Council</a:t>
            </a:r>
            <a:r>
              <a:rPr lang="en" sz="1800">
                <a:solidFill>
                  <a:srgbClr val="212529"/>
                </a:solidFill>
                <a:highlight>
                  <a:srgbClr val="FFFFFF"/>
                </a:highlight>
                <a:latin typeface="Lato"/>
                <a:ea typeface="Lato"/>
                <a:cs typeface="Lato"/>
                <a:sym typeface="Lato"/>
              </a:rPr>
              <a:t>, and lastly by the </a:t>
            </a:r>
            <a:r>
              <a:rPr b="1" lang="en" sz="1800">
                <a:solidFill>
                  <a:srgbClr val="212529"/>
                </a:solidFill>
                <a:highlight>
                  <a:srgbClr val="FFFFFF"/>
                </a:highlight>
                <a:latin typeface="Lato"/>
                <a:ea typeface="Lato"/>
                <a:cs typeface="Lato"/>
                <a:sym typeface="Lato"/>
              </a:rPr>
              <a:t>President</a:t>
            </a:r>
            <a:r>
              <a:rPr lang="en" sz="1800">
                <a:solidFill>
                  <a:srgbClr val="212529"/>
                </a:solidFill>
                <a:highlight>
                  <a:srgbClr val="FFFFFF"/>
                </a:highlight>
                <a:latin typeface="Lato"/>
                <a:ea typeface="Lato"/>
                <a:cs typeface="Lato"/>
                <a:sym typeface="Lato"/>
              </a:rPr>
              <a:t> and, if applicable, </a:t>
            </a:r>
            <a:r>
              <a:rPr b="1" lang="en" sz="1800">
                <a:solidFill>
                  <a:srgbClr val="212529"/>
                </a:solidFill>
                <a:highlight>
                  <a:srgbClr val="FFFFFF"/>
                </a:highlight>
                <a:latin typeface="Lato"/>
                <a:ea typeface="Lato"/>
                <a:cs typeface="Lato"/>
                <a:sym typeface="Lato"/>
              </a:rPr>
              <a:t>Board of Visitors</a:t>
            </a:r>
            <a:r>
              <a:rPr lang="en" sz="1800">
                <a:solidFill>
                  <a:srgbClr val="212529"/>
                </a:solidFill>
                <a:highlight>
                  <a:srgbClr val="FFFFFF"/>
                </a:highlight>
                <a:latin typeface="Lato"/>
                <a:ea typeface="Lato"/>
                <a:cs typeface="Lato"/>
                <a:sym typeface="Lato"/>
              </a:rPr>
              <a:t> to be enacted </a:t>
            </a:r>
            <a:r>
              <a:rPr b="1" lang="en" sz="1800">
                <a:solidFill>
                  <a:schemeClr val="accent2"/>
                </a:solidFill>
                <a:highlight>
                  <a:srgbClr val="FFFFFF"/>
                </a:highlight>
                <a:latin typeface="Lato"/>
                <a:ea typeface="Lato"/>
                <a:cs typeface="Lato"/>
                <a:sym typeface="Lato"/>
              </a:rPr>
              <a:t>in effect</a:t>
            </a:r>
            <a:r>
              <a:rPr lang="en" sz="1800">
                <a:solidFill>
                  <a:srgbClr val="212529"/>
                </a:solidFill>
                <a:highlight>
                  <a:srgbClr val="FFFFFF"/>
                </a:highlight>
                <a:latin typeface="Lato"/>
                <a:ea typeface="Lato"/>
                <a:cs typeface="Lato"/>
                <a:sym typeface="Lato"/>
              </a:rPr>
              <a:t>.</a:t>
            </a:r>
            <a:endParaRPr sz="1800">
              <a:solidFill>
                <a:srgbClr val="212529"/>
              </a:solidFill>
              <a:highlight>
                <a:srgbClr val="FFFFFF"/>
              </a:highlight>
              <a:latin typeface="Lato"/>
              <a:ea typeface="Lato"/>
              <a:cs typeface="Lato"/>
              <a:sym typeface="Lato"/>
            </a:endParaRPr>
          </a:p>
          <a:p>
            <a:pPr indent="0" lvl="0" marL="0" rtl="0" algn="l">
              <a:lnSpc>
                <a:spcPct val="115000"/>
              </a:lnSpc>
              <a:spcBef>
                <a:spcPts val="0"/>
              </a:spcBef>
              <a:spcAft>
                <a:spcPts val="0"/>
              </a:spcAft>
              <a:buSzPts val="990"/>
              <a:buNone/>
            </a:pPr>
            <a:r>
              <a:t/>
            </a:r>
            <a:endParaRPr sz="1400">
              <a:solidFill>
                <a:srgbClr val="212529"/>
              </a:solidFill>
              <a:highlight>
                <a:srgbClr val="FFFFFF"/>
              </a:highlight>
              <a:latin typeface="Lato"/>
              <a:ea typeface="Lato"/>
              <a:cs typeface="Lato"/>
              <a:sym typeface="Lato"/>
            </a:endParaRPr>
          </a:p>
          <a:p>
            <a:pPr indent="0" lvl="0" marL="0" rtl="0" algn="l">
              <a:lnSpc>
                <a:spcPct val="115000"/>
              </a:lnSpc>
              <a:spcBef>
                <a:spcPts val="0"/>
              </a:spcBef>
              <a:spcAft>
                <a:spcPts val="0"/>
              </a:spcAft>
              <a:buSzPts val="990"/>
              <a:buNone/>
            </a:pPr>
            <a:r>
              <a:t/>
            </a:r>
            <a:endParaRPr sz="1400">
              <a:solidFill>
                <a:srgbClr val="212529"/>
              </a:solidFill>
              <a:highlight>
                <a:srgbClr val="FFFFFF"/>
              </a:highlight>
              <a:latin typeface="Lato"/>
              <a:ea typeface="Lato"/>
              <a:cs typeface="Lato"/>
              <a:sym typeface="Lato"/>
            </a:endParaRPr>
          </a:p>
        </p:txBody>
      </p:sp>
      <p:grpSp>
        <p:nvGrpSpPr>
          <p:cNvPr id="294" name="Google Shape;294;p43"/>
          <p:cNvGrpSpPr/>
          <p:nvPr/>
        </p:nvGrpSpPr>
        <p:grpSpPr>
          <a:xfrm>
            <a:off x="2032100" y="3609263"/>
            <a:ext cx="4338675" cy="572700"/>
            <a:chOff x="2336463" y="3247800"/>
            <a:chExt cx="4338675" cy="572700"/>
          </a:xfrm>
        </p:grpSpPr>
        <p:sp>
          <p:nvSpPr>
            <p:cNvPr id="295" name="Google Shape;295;p43"/>
            <p:cNvSpPr/>
            <p:nvPr/>
          </p:nvSpPr>
          <p:spPr>
            <a:xfrm>
              <a:off x="2336463" y="3247800"/>
              <a:ext cx="818700" cy="572700"/>
            </a:xfrm>
            <a:prstGeom prst="rect">
              <a:avLst/>
            </a:prstGeom>
            <a:solidFill>
              <a:schemeClr val="accent4"/>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Lato"/>
                  <a:ea typeface="Lato"/>
                  <a:cs typeface="Lato"/>
                  <a:sym typeface="Lato"/>
                </a:rPr>
                <a:t>GPSS + CGPSA</a:t>
              </a:r>
              <a:endParaRPr>
                <a:solidFill>
                  <a:schemeClr val="lt1"/>
                </a:solidFill>
                <a:latin typeface="Lato"/>
                <a:ea typeface="Lato"/>
                <a:cs typeface="Lato"/>
                <a:sym typeface="Lato"/>
              </a:endParaRPr>
            </a:p>
          </p:txBody>
        </p:sp>
        <p:sp>
          <p:nvSpPr>
            <p:cNvPr id="296" name="Google Shape;296;p43"/>
            <p:cNvSpPr/>
            <p:nvPr/>
          </p:nvSpPr>
          <p:spPr>
            <a:xfrm>
              <a:off x="3370675" y="3247800"/>
              <a:ext cx="624000" cy="572700"/>
            </a:xfrm>
            <a:prstGeom prst="rect">
              <a:avLst/>
            </a:prstGeom>
            <a:solidFill>
              <a:schemeClr val="accent5"/>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Lato"/>
                  <a:ea typeface="Lato"/>
                  <a:cs typeface="Lato"/>
                  <a:sym typeface="Lato"/>
                </a:rPr>
                <a:t>UC</a:t>
              </a:r>
              <a:endParaRPr>
                <a:solidFill>
                  <a:schemeClr val="lt1"/>
                </a:solidFill>
                <a:latin typeface="Lato"/>
                <a:ea typeface="Lato"/>
                <a:cs typeface="Lato"/>
                <a:sym typeface="Lato"/>
              </a:endParaRPr>
            </a:p>
          </p:txBody>
        </p:sp>
        <p:sp>
          <p:nvSpPr>
            <p:cNvPr id="297" name="Google Shape;297;p43"/>
            <p:cNvSpPr/>
            <p:nvPr/>
          </p:nvSpPr>
          <p:spPr>
            <a:xfrm>
              <a:off x="4210213" y="3247800"/>
              <a:ext cx="1668300" cy="572700"/>
            </a:xfrm>
            <a:prstGeom prst="rect">
              <a:avLst/>
            </a:prstGeom>
            <a:solidFill>
              <a:schemeClr val="accen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Lato"/>
                  <a:ea typeface="Lato"/>
                  <a:cs typeface="Lato"/>
                  <a:sym typeface="Lato"/>
                </a:rPr>
                <a:t>President &amp; BoV</a:t>
              </a:r>
              <a:endParaRPr>
                <a:latin typeface="Lato"/>
                <a:ea typeface="Lato"/>
                <a:cs typeface="Lato"/>
                <a:sym typeface="Lato"/>
              </a:endParaRPr>
            </a:p>
          </p:txBody>
        </p:sp>
        <p:cxnSp>
          <p:nvCxnSpPr>
            <p:cNvPr id="298" name="Google Shape;298;p43"/>
            <p:cNvCxnSpPr>
              <a:stCxn id="295" idx="3"/>
              <a:endCxn id="296" idx="1"/>
            </p:cNvCxnSpPr>
            <p:nvPr/>
          </p:nvCxnSpPr>
          <p:spPr>
            <a:xfrm>
              <a:off x="3155163" y="3534150"/>
              <a:ext cx="215400" cy="0"/>
            </a:xfrm>
            <a:prstGeom prst="straightConnector1">
              <a:avLst/>
            </a:prstGeom>
            <a:noFill/>
            <a:ln cap="flat" cmpd="sng" w="9525">
              <a:solidFill>
                <a:schemeClr val="accent4"/>
              </a:solidFill>
              <a:prstDash val="solid"/>
              <a:round/>
              <a:headEnd len="med" w="med" type="none"/>
              <a:tailEnd len="med" w="med" type="stealth"/>
            </a:ln>
          </p:spPr>
        </p:cxnSp>
        <p:cxnSp>
          <p:nvCxnSpPr>
            <p:cNvPr id="299" name="Google Shape;299;p43"/>
            <p:cNvCxnSpPr>
              <a:stCxn id="296" idx="3"/>
              <a:endCxn id="297" idx="1"/>
            </p:cNvCxnSpPr>
            <p:nvPr/>
          </p:nvCxnSpPr>
          <p:spPr>
            <a:xfrm>
              <a:off x="3994675" y="3534150"/>
              <a:ext cx="215400" cy="0"/>
            </a:xfrm>
            <a:prstGeom prst="straightConnector1">
              <a:avLst/>
            </a:prstGeom>
            <a:noFill/>
            <a:ln cap="flat" cmpd="sng" w="9525">
              <a:solidFill>
                <a:schemeClr val="accent5"/>
              </a:solidFill>
              <a:prstDash val="solid"/>
              <a:round/>
              <a:headEnd len="med" w="med" type="none"/>
              <a:tailEnd len="med" w="med" type="triangle"/>
            </a:ln>
          </p:spPr>
        </p:cxnSp>
        <p:sp>
          <p:nvSpPr>
            <p:cNvPr id="300" name="Google Shape;300;p43"/>
            <p:cNvSpPr/>
            <p:nvPr/>
          </p:nvSpPr>
          <p:spPr>
            <a:xfrm>
              <a:off x="6094038" y="3247800"/>
              <a:ext cx="581100" cy="572700"/>
            </a:xfrm>
            <a:prstGeom prst="rect">
              <a:avLst/>
            </a:prstGeom>
            <a:solidFill>
              <a:schemeClr val="accent6"/>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Lato"/>
                  <a:ea typeface="Lato"/>
                  <a:cs typeface="Lato"/>
                  <a:sym typeface="Lato"/>
                </a:rPr>
                <a:t>🎉</a:t>
              </a:r>
              <a:endParaRPr>
                <a:latin typeface="Lato"/>
                <a:ea typeface="Lato"/>
                <a:cs typeface="Lato"/>
                <a:sym typeface="Lato"/>
              </a:endParaRPr>
            </a:p>
          </p:txBody>
        </p:sp>
        <p:cxnSp>
          <p:nvCxnSpPr>
            <p:cNvPr id="301" name="Google Shape;301;p43"/>
            <p:cNvCxnSpPr>
              <a:stCxn id="297" idx="3"/>
              <a:endCxn id="300" idx="1"/>
            </p:cNvCxnSpPr>
            <p:nvPr/>
          </p:nvCxnSpPr>
          <p:spPr>
            <a:xfrm>
              <a:off x="5878513" y="3534150"/>
              <a:ext cx="215400" cy="0"/>
            </a:xfrm>
            <a:prstGeom prst="straightConnector1">
              <a:avLst/>
            </a:prstGeom>
            <a:noFill/>
            <a:ln cap="flat" cmpd="sng" w="9525">
              <a:solidFill>
                <a:schemeClr val="accent2"/>
              </a:solidFill>
              <a:prstDash val="solid"/>
              <a:round/>
              <a:headEnd len="med" w="med" type="none"/>
              <a:tailEnd len="med" w="med" type="triangle"/>
            </a:ln>
          </p:spPr>
        </p:cxnSp>
      </p:grpSp>
      <p:sp>
        <p:nvSpPr>
          <p:cNvPr id="302" name="Google Shape;302;p43"/>
          <p:cNvSpPr txBox="1"/>
          <p:nvPr/>
        </p:nvSpPr>
        <p:spPr>
          <a:xfrm>
            <a:off x="2420450" y="4307150"/>
            <a:ext cx="4516200" cy="1132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100">
                <a:solidFill>
                  <a:schemeClr val="accent5"/>
                </a:solidFill>
                <a:latin typeface="Lato"/>
                <a:ea typeface="Lato"/>
                <a:cs typeface="Lato"/>
                <a:sym typeface="Lato"/>
              </a:rPr>
              <a:t>Resolution F: $15 Min. Wage for Employees</a:t>
            </a:r>
            <a:endParaRPr b="1" sz="1100">
              <a:solidFill>
                <a:schemeClr val="accent5"/>
              </a:solidFill>
              <a:latin typeface="Lato"/>
              <a:ea typeface="Lato"/>
              <a:cs typeface="Lato"/>
              <a:sym typeface="Lato"/>
            </a:endParaRPr>
          </a:p>
          <a:p>
            <a:pPr indent="0" lvl="0" marL="0" rtl="0" algn="l">
              <a:lnSpc>
                <a:spcPct val="115000"/>
              </a:lnSpc>
              <a:spcBef>
                <a:spcPts val="0"/>
              </a:spcBef>
              <a:spcAft>
                <a:spcPts val="0"/>
              </a:spcAft>
              <a:buNone/>
            </a:pPr>
            <a:r>
              <a:rPr b="1" lang="en" sz="1100">
                <a:solidFill>
                  <a:schemeClr val="accent5"/>
                </a:solidFill>
                <a:latin typeface="Lato"/>
                <a:ea typeface="Lato"/>
                <a:cs typeface="Lato"/>
                <a:sym typeface="Lato"/>
              </a:rPr>
              <a:t>Resolution B: Contract Extension from 9 month - 12 month</a:t>
            </a:r>
            <a:endParaRPr b="1" sz="1100">
              <a:solidFill>
                <a:schemeClr val="accent5"/>
              </a:solidFill>
              <a:latin typeface="Lato"/>
              <a:ea typeface="Lato"/>
              <a:cs typeface="Lato"/>
              <a:sym typeface="Lato"/>
            </a:endParaRPr>
          </a:p>
          <a:p>
            <a:pPr indent="0" lvl="0" marL="0" rtl="0" algn="l">
              <a:lnSpc>
                <a:spcPct val="115000"/>
              </a:lnSpc>
              <a:spcBef>
                <a:spcPts val="0"/>
              </a:spcBef>
              <a:spcAft>
                <a:spcPts val="0"/>
              </a:spcAft>
              <a:buNone/>
            </a:pPr>
            <a:r>
              <a:rPr b="1" lang="en" sz="1100">
                <a:solidFill>
                  <a:schemeClr val="accent5"/>
                </a:solidFill>
                <a:latin typeface="Lato"/>
                <a:ea typeface="Lato"/>
                <a:cs typeface="Lato"/>
                <a:sym typeface="Lato"/>
              </a:rPr>
              <a:t>Resolution J: Expand Protections for International Students</a:t>
            </a:r>
            <a:endParaRPr b="1" sz="1100">
              <a:solidFill>
                <a:schemeClr val="accent5"/>
              </a:solidFill>
              <a:latin typeface="Lato"/>
              <a:ea typeface="Lato"/>
              <a:cs typeface="Lato"/>
              <a:sym typeface="Lato"/>
            </a:endParaRPr>
          </a:p>
          <a:p>
            <a:pPr indent="0" lvl="0" marL="0" rtl="0" algn="l">
              <a:lnSpc>
                <a:spcPct val="115000"/>
              </a:lnSpc>
              <a:spcBef>
                <a:spcPts val="0"/>
              </a:spcBef>
              <a:spcAft>
                <a:spcPts val="0"/>
              </a:spcAft>
              <a:buNone/>
            </a:pPr>
            <a:r>
              <a:t/>
            </a:r>
            <a:endParaRPr b="1" sz="1100">
              <a:solidFill>
                <a:schemeClr val="accent5"/>
              </a:solidFill>
              <a:latin typeface="Lato"/>
              <a:ea typeface="Lato"/>
              <a:cs typeface="Lato"/>
              <a:sym typeface="Lato"/>
            </a:endParaRPr>
          </a:p>
          <a:p>
            <a:pPr indent="0" lvl="0" marL="0" rtl="0" algn="l">
              <a:lnSpc>
                <a:spcPct val="115000"/>
              </a:lnSpc>
              <a:spcBef>
                <a:spcPts val="0"/>
              </a:spcBef>
              <a:spcAft>
                <a:spcPts val="0"/>
              </a:spcAft>
              <a:buNone/>
            </a:pPr>
            <a:r>
              <a:t/>
            </a:r>
            <a:endParaRPr b="1" sz="1100">
              <a:solidFill>
                <a:schemeClr val="accent5"/>
              </a:solidFill>
              <a:latin typeface="Lato"/>
              <a:ea typeface="Lato"/>
              <a:cs typeface="Lato"/>
              <a:sym typeface="Lato"/>
            </a:endParaRPr>
          </a:p>
        </p:txBody>
      </p:sp>
      <p:sp>
        <p:nvSpPr>
          <p:cNvPr id="303" name="Google Shape;303;p4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6"/>
          <p:cNvSpPr txBox="1"/>
          <p:nvPr>
            <p:ph type="ctrTitle"/>
          </p:nvPr>
        </p:nvSpPr>
        <p:spPr>
          <a:xfrm>
            <a:off x="311708" y="7982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4800">
                <a:latin typeface="Playfair Display"/>
                <a:ea typeface="Playfair Display"/>
                <a:cs typeface="Playfair Display"/>
                <a:sym typeface="Playfair Display"/>
              </a:rPr>
              <a:t>GPSS Orientation</a:t>
            </a:r>
            <a:endParaRPr sz="4800">
              <a:latin typeface="Playfair Display"/>
              <a:ea typeface="Playfair Display"/>
              <a:cs typeface="Playfair Display"/>
              <a:sym typeface="Playfair Display"/>
            </a:endParaRPr>
          </a:p>
        </p:txBody>
      </p:sp>
      <p:sp>
        <p:nvSpPr>
          <p:cNvPr id="136" name="Google Shape;136;p26"/>
          <p:cNvSpPr txBox="1"/>
          <p:nvPr>
            <p:ph idx="1" type="subTitle"/>
          </p:nvPr>
        </p:nvSpPr>
        <p:spPr>
          <a:xfrm>
            <a:off x="311700" y="216937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100">
                <a:solidFill>
                  <a:schemeClr val="accent5"/>
                </a:solidFill>
                <a:latin typeface="Lato"/>
                <a:ea typeface="Lato"/>
                <a:cs typeface="Lato"/>
                <a:sym typeface="Lato"/>
              </a:rPr>
              <a:t>24th August, 2023</a:t>
            </a:r>
            <a:endParaRPr sz="2100">
              <a:solidFill>
                <a:schemeClr val="accent5"/>
              </a:solidFill>
              <a:latin typeface="Lato"/>
              <a:ea typeface="Lato"/>
              <a:cs typeface="Lato"/>
              <a:sym typeface="Lato"/>
            </a:endParaRPr>
          </a:p>
        </p:txBody>
      </p:sp>
      <p:sp>
        <p:nvSpPr>
          <p:cNvPr id="137" name="Google Shape;137;p26"/>
          <p:cNvSpPr txBox="1"/>
          <p:nvPr>
            <p:ph idx="4294967295" type="body"/>
          </p:nvPr>
        </p:nvSpPr>
        <p:spPr>
          <a:xfrm>
            <a:off x="1808325" y="4363200"/>
            <a:ext cx="3592200" cy="382200"/>
          </a:xfrm>
          <a:prstGeom prst="rect">
            <a:avLst/>
          </a:prstGeom>
        </p:spPr>
        <p:txBody>
          <a:bodyPr anchorCtr="0" anchor="t" bIns="91425" lIns="91425" spcFirstLastPara="1" rIns="91425" wrap="square" tIns="91425">
            <a:noAutofit/>
          </a:bodyPr>
          <a:lstStyle/>
          <a:p>
            <a:pPr indent="0" lvl="0" marL="457200" rtl="0" algn="ctr">
              <a:lnSpc>
                <a:spcPct val="150000"/>
              </a:lnSpc>
              <a:spcBef>
                <a:spcPts val="0"/>
              </a:spcBef>
              <a:spcAft>
                <a:spcPts val="0"/>
              </a:spcAft>
              <a:buNone/>
            </a:pPr>
            <a:r>
              <a:rPr lang="en"/>
              <a:t> </a:t>
            </a:r>
            <a:r>
              <a:rPr lang="en" sz="1200" u="sng">
                <a:solidFill>
                  <a:schemeClr val="hlink"/>
                </a:solidFill>
                <a:latin typeface="Lato"/>
                <a:ea typeface="Lato"/>
                <a:cs typeface="Lato"/>
                <a:sym typeface="Lato"/>
                <a:hlinkClick r:id="rId3"/>
              </a:rPr>
              <a:t>https://tinyurl.com/GPSS23SignIn</a:t>
            </a:r>
            <a:r>
              <a:rPr lang="en" sz="1200">
                <a:latin typeface="Lato"/>
                <a:ea typeface="Lato"/>
                <a:cs typeface="Lato"/>
                <a:sym typeface="Lato"/>
              </a:rPr>
              <a:t> </a:t>
            </a:r>
            <a:endParaRPr sz="1200">
              <a:latin typeface="Lato"/>
              <a:ea typeface="Lato"/>
              <a:cs typeface="Lato"/>
              <a:sym typeface="Lato"/>
            </a:endParaRPr>
          </a:p>
        </p:txBody>
      </p:sp>
      <p:sp>
        <p:nvSpPr>
          <p:cNvPr id="138" name="Google Shape;138;p26"/>
          <p:cNvSpPr txBox="1"/>
          <p:nvPr>
            <p:ph idx="4294967295" type="body"/>
          </p:nvPr>
        </p:nvSpPr>
        <p:spPr>
          <a:xfrm>
            <a:off x="1704550" y="4637700"/>
            <a:ext cx="3138300" cy="382200"/>
          </a:xfrm>
          <a:prstGeom prst="rect">
            <a:avLst/>
          </a:prstGeom>
        </p:spPr>
        <p:txBody>
          <a:bodyPr anchorCtr="0" anchor="t" bIns="91425" lIns="91425" spcFirstLastPara="1" rIns="91425" wrap="square" tIns="91425">
            <a:noAutofit/>
          </a:bodyPr>
          <a:lstStyle/>
          <a:p>
            <a:pPr indent="0" lvl="0" marL="457200" rtl="0" algn="ctr">
              <a:lnSpc>
                <a:spcPct val="150000"/>
              </a:lnSpc>
              <a:spcBef>
                <a:spcPts val="0"/>
              </a:spcBef>
              <a:spcAft>
                <a:spcPts val="0"/>
              </a:spcAft>
              <a:buNone/>
            </a:pPr>
            <a:r>
              <a:t/>
            </a:r>
            <a:endParaRPr sz="1100">
              <a:latin typeface="Lato"/>
              <a:ea typeface="Lato"/>
              <a:cs typeface="Lato"/>
              <a:sym typeface="La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4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latin typeface="Playfair Display"/>
                <a:ea typeface="Playfair Display"/>
                <a:cs typeface="Playfair Display"/>
                <a:sym typeface="Playfair Display"/>
              </a:rPr>
              <a:t>How to Write a Resolution </a:t>
            </a:r>
            <a:endParaRPr sz="3600">
              <a:latin typeface="Playfair Display"/>
              <a:ea typeface="Playfair Display"/>
              <a:cs typeface="Playfair Display"/>
              <a:sym typeface="Playfair Display"/>
            </a:endParaRPr>
          </a:p>
        </p:txBody>
      </p:sp>
      <p:sp>
        <p:nvSpPr>
          <p:cNvPr id="309" name="Google Shape;309;p44"/>
          <p:cNvSpPr txBox="1"/>
          <p:nvPr>
            <p:ph type="title"/>
          </p:nvPr>
        </p:nvSpPr>
        <p:spPr>
          <a:xfrm>
            <a:off x="0" y="1228850"/>
            <a:ext cx="4970700" cy="18132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212529"/>
              </a:buClr>
              <a:buSzPts val="1200"/>
              <a:buFont typeface="Lato"/>
              <a:buChar char="➔"/>
            </a:pPr>
            <a:r>
              <a:rPr lang="en" sz="1600">
                <a:solidFill>
                  <a:srgbClr val="212529"/>
                </a:solidFill>
                <a:highlight>
                  <a:srgbClr val="FFFFFF"/>
                </a:highlight>
                <a:latin typeface="Lato"/>
                <a:ea typeface="Lato"/>
                <a:cs typeface="Lato"/>
                <a:sym typeface="Lato"/>
              </a:rPr>
              <a:t>A Resolution consist of:</a:t>
            </a:r>
            <a:endParaRPr sz="1600">
              <a:solidFill>
                <a:srgbClr val="212529"/>
              </a:solidFill>
              <a:highlight>
                <a:srgbClr val="FFFFFF"/>
              </a:highlight>
              <a:latin typeface="Lato"/>
              <a:ea typeface="Lato"/>
              <a:cs typeface="Lato"/>
              <a:sym typeface="Lato"/>
            </a:endParaRPr>
          </a:p>
          <a:p>
            <a:pPr indent="-304800" lvl="1" marL="914400" rtl="0" algn="l">
              <a:lnSpc>
                <a:spcPct val="115000"/>
              </a:lnSpc>
              <a:spcBef>
                <a:spcPts val="0"/>
              </a:spcBef>
              <a:spcAft>
                <a:spcPts val="0"/>
              </a:spcAft>
              <a:buClr>
                <a:srgbClr val="212529"/>
              </a:buClr>
              <a:buSzPts val="1200"/>
              <a:buFont typeface="Lato"/>
              <a:buChar char="◆"/>
            </a:pPr>
            <a:r>
              <a:rPr lang="en" sz="1600">
                <a:solidFill>
                  <a:srgbClr val="212529"/>
                </a:solidFill>
                <a:highlight>
                  <a:srgbClr val="FFFFFF"/>
                </a:highlight>
                <a:latin typeface="Lato"/>
                <a:ea typeface="Lato"/>
                <a:cs typeface="Lato"/>
                <a:sym typeface="Lato"/>
              </a:rPr>
              <a:t>Header, </a:t>
            </a:r>
            <a:endParaRPr sz="1600">
              <a:solidFill>
                <a:srgbClr val="212529"/>
              </a:solidFill>
              <a:highlight>
                <a:srgbClr val="FFFFFF"/>
              </a:highlight>
              <a:latin typeface="Lato"/>
              <a:ea typeface="Lato"/>
              <a:cs typeface="Lato"/>
              <a:sym typeface="Lato"/>
            </a:endParaRPr>
          </a:p>
          <a:p>
            <a:pPr indent="-304800" lvl="1" marL="914400" rtl="0" algn="l">
              <a:lnSpc>
                <a:spcPct val="115000"/>
              </a:lnSpc>
              <a:spcBef>
                <a:spcPts val="0"/>
              </a:spcBef>
              <a:spcAft>
                <a:spcPts val="0"/>
              </a:spcAft>
              <a:buClr>
                <a:srgbClr val="212529"/>
              </a:buClr>
              <a:buSzPts val="1200"/>
              <a:buFont typeface="Lato"/>
              <a:buChar char="◆"/>
            </a:pPr>
            <a:r>
              <a:rPr lang="en" sz="1600">
                <a:solidFill>
                  <a:srgbClr val="212529"/>
                </a:solidFill>
                <a:highlight>
                  <a:srgbClr val="FFFFFF"/>
                </a:highlight>
                <a:latin typeface="Lato"/>
                <a:ea typeface="Lato"/>
                <a:cs typeface="Lato"/>
                <a:sym typeface="Lato"/>
              </a:rPr>
              <a:t>Approvals, </a:t>
            </a:r>
            <a:endParaRPr sz="1600">
              <a:solidFill>
                <a:srgbClr val="212529"/>
              </a:solidFill>
              <a:highlight>
                <a:srgbClr val="FFFFFF"/>
              </a:highlight>
              <a:latin typeface="Lato"/>
              <a:ea typeface="Lato"/>
              <a:cs typeface="Lato"/>
              <a:sym typeface="Lato"/>
            </a:endParaRPr>
          </a:p>
          <a:p>
            <a:pPr indent="-304800" lvl="1" marL="914400" rtl="0" algn="l">
              <a:lnSpc>
                <a:spcPct val="115000"/>
              </a:lnSpc>
              <a:spcBef>
                <a:spcPts val="0"/>
              </a:spcBef>
              <a:spcAft>
                <a:spcPts val="0"/>
              </a:spcAft>
              <a:buClr>
                <a:srgbClr val="212529"/>
              </a:buClr>
              <a:buSzPts val="1200"/>
              <a:buFont typeface="Lato"/>
              <a:buChar char="◆"/>
            </a:pPr>
            <a:r>
              <a:rPr b="1" lang="en" sz="1600">
                <a:solidFill>
                  <a:schemeClr val="accent2"/>
                </a:solidFill>
                <a:highlight>
                  <a:srgbClr val="FFFFFF"/>
                </a:highlight>
                <a:latin typeface="Lato"/>
                <a:ea typeface="Lato"/>
                <a:cs typeface="Lato"/>
                <a:sym typeface="Lato"/>
              </a:rPr>
              <a:t>WHEREAS</a:t>
            </a:r>
            <a:r>
              <a:rPr lang="en" sz="1600">
                <a:solidFill>
                  <a:srgbClr val="212529"/>
                </a:solidFill>
                <a:highlight>
                  <a:srgbClr val="FFFFFF"/>
                </a:highlight>
                <a:latin typeface="Lato"/>
                <a:ea typeface="Lato"/>
                <a:cs typeface="Lato"/>
                <a:sym typeface="Lato"/>
              </a:rPr>
              <a:t> Statements, </a:t>
            </a:r>
            <a:endParaRPr sz="1600">
              <a:solidFill>
                <a:srgbClr val="212529"/>
              </a:solidFill>
              <a:highlight>
                <a:srgbClr val="FFFFFF"/>
              </a:highlight>
              <a:latin typeface="Lato"/>
              <a:ea typeface="Lato"/>
              <a:cs typeface="Lato"/>
              <a:sym typeface="Lato"/>
            </a:endParaRPr>
          </a:p>
          <a:p>
            <a:pPr indent="-304800" lvl="1" marL="914400" rtl="0" algn="l">
              <a:lnSpc>
                <a:spcPct val="115000"/>
              </a:lnSpc>
              <a:spcBef>
                <a:spcPts val="0"/>
              </a:spcBef>
              <a:spcAft>
                <a:spcPts val="0"/>
              </a:spcAft>
              <a:buClr>
                <a:srgbClr val="212529"/>
              </a:buClr>
              <a:buSzPts val="1200"/>
              <a:buFont typeface="Lato"/>
              <a:buChar char="◆"/>
            </a:pPr>
            <a:r>
              <a:rPr b="1" lang="en" sz="1600">
                <a:solidFill>
                  <a:schemeClr val="accent4"/>
                </a:solidFill>
                <a:highlight>
                  <a:srgbClr val="FFFFFF"/>
                </a:highlight>
                <a:latin typeface="Lato"/>
                <a:ea typeface="Lato"/>
                <a:cs typeface="Lato"/>
                <a:sym typeface="Lato"/>
              </a:rPr>
              <a:t>THEREFORE, BE IT RESOLVED</a:t>
            </a:r>
            <a:r>
              <a:rPr lang="en" sz="1600">
                <a:solidFill>
                  <a:srgbClr val="212529"/>
                </a:solidFill>
                <a:highlight>
                  <a:srgbClr val="FFFFFF"/>
                </a:highlight>
                <a:latin typeface="Lato"/>
                <a:ea typeface="Lato"/>
                <a:cs typeface="Lato"/>
                <a:sym typeface="Lato"/>
              </a:rPr>
              <a:t> Statements, </a:t>
            </a:r>
            <a:endParaRPr sz="1600">
              <a:solidFill>
                <a:srgbClr val="212529"/>
              </a:solidFill>
              <a:highlight>
                <a:srgbClr val="FFFFFF"/>
              </a:highlight>
              <a:latin typeface="Lato"/>
              <a:ea typeface="Lato"/>
              <a:cs typeface="Lato"/>
              <a:sym typeface="Lato"/>
            </a:endParaRPr>
          </a:p>
          <a:p>
            <a:pPr indent="-304800" lvl="1" marL="914400" rtl="0" algn="l">
              <a:lnSpc>
                <a:spcPct val="115000"/>
              </a:lnSpc>
              <a:spcBef>
                <a:spcPts val="0"/>
              </a:spcBef>
              <a:spcAft>
                <a:spcPts val="0"/>
              </a:spcAft>
              <a:buClr>
                <a:schemeClr val="accent5"/>
              </a:buClr>
              <a:buSzPts val="1200"/>
              <a:buFont typeface="Lato"/>
              <a:buChar char="◆"/>
            </a:pPr>
            <a:r>
              <a:rPr b="1" lang="en" sz="1600">
                <a:solidFill>
                  <a:schemeClr val="accent5"/>
                </a:solidFill>
                <a:highlight>
                  <a:srgbClr val="FFFFFF"/>
                </a:highlight>
                <a:latin typeface="Lato"/>
                <a:ea typeface="Lato"/>
                <a:cs typeface="Lato"/>
                <a:sym typeface="Lato"/>
              </a:rPr>
              <a:t>Policy Reference.</a:t>
            </a:r>
            <a:endParaRPr b="1" sz="1600">
              <a:solidFill>
                <a:schemeClr val="accent5"/>
              </a:solidFill>
              <a:highlight>
                <a:srgbClr val="FFFFFF"/>
              </a:highlight>
              <a:latin typeface="Lato"/>
              <a:ea typeface="Lato"/>
              <a:cs typeface="Lato"/>
              <a:sym typeface="Lato"/>
            </a:endParaRPr>
          </a:p>
          <a:p>
            <a:pPr indent="0" lvl="0" marL="914400" rtl="0" algn="l">
              <a:lnSpc>
                <a:spcPct val="115000"/>
              </a:lnSpc>
              <a:spcBef>
                <a:spcPts val="0"/>
              </a:spcBef>
              <a:spcAft>
                <a:spcPts val="0"/>
              </a:spcAft>
              <a:buNone/>
            </a:pPr>
            <a:r>
              <a:t/>
            </a:r>
            <a:endParaRPr b="1" sz="1100">
              <a:solidFill>
                <a:schemeClr val="accent5"/>
              </a:solidFill>
              <a:highlight>
                <a:srgbClr val="FFFFFF"/>
              </a:highlight>
              <a:latin typeface="Lato"/>
              <a:ea typeface="Lato"/>
              <a:cs typeface="Lato"/>
              <a:sym typeface="Lato"/>
            </a:endParaRPr>
          </a:p>
          <a:p>
            <a:pPr indent="-304800" lvl="0" marL="457200" rtl="0" algn="l">
              <a:lnSpc>
                <a:spcPct val="115000"/>
              </a:lnSpc>
              <a:spcBef>
                <a:spcPts val="0"/>
              </a:spcBef>
              <a:spcAft>
                <a:spcPts val="0"/>
              </a:spcAft>
              <a:buClr>
                <a:srgbClr val="212529"/>
              </a:buClr>
              <a:buSzPts val="1200"/>
              <a:buFont typeface="Lato"/>
              <a:buChar char="➔"/>
            </a:pPr>
            <a:r>
              <a:rPr b="1" lang="en" sz="1600">
                <a:solidFill>
                  <a:schemeClr val="accent2"/>
                </a:solidFill>
                <a:highlight>
                  <a:schemeClr val="lt1"/>
                </a:highlight>
                <a:latin typeface="Lato"/>
                <a:ea typeface="Lato"/>
                <a:cs typeface="Lato"/>
                <a:sym typeface="Lato"/>
              </a:rPr>
              <a:t>WHEREAS</a:t>
            </a:r>
            <a:r>
              <a:rPr lang="en" sz="1600">
                <a:solidFill>
                  <a:srgbClr val="212529"/>
                </a:solidFill>
                <a:highlight>
                  <a:schemeClr val="lt1"/>
                </a:highlight>
                <a:latin typeface="Lato"/>
                <a:ea typeface="Lato"/>
                <a:cs typeface="Lato"/>
                <a:sym typeface="Lato"/>
              </a:rPr>
              <a:t> Statements describes the 1) context of the issue, 2) bodies involved, 3) </a:t>
            </a:r>
            <a:r>
              <a:rPr b="1" lang="en" sz="1600">
                <a:solidFill>
                  <a:schemeClr val="accent5"/>
                </a:solidFill>
                <a:highlight>
                  <a:schemeClr val="lt1"/>
                </a:highlight>
                <a:latin typeface="Lato"/>
                <a:ea typeface="Lato"/>
                <a:cs typeface="Lato"/>
                <a:sym typeface="Lato"/>
              </a:rPr>
              <a:t>nature of the problem and solutions</a:t>
            </a:r>
            <a:endParaRPr b="1" sz="1600">
              <a:solidFill>
                <a:schemeClr val="accent5"/>
              </a:solidFill>
              <a:highlight>
                <a:schemeClr val="lt1"/>
              </a:highlight>
              <a:latin typeface="Lato"/>
              <a:ea typeface="Lato"/>
              <a:cs typeface="Lato"/>
              <a:sym typeface="Lato"/>
            </a:endParaRPr>
          </a:p>
          <a:p>
            <a:pPr indent="0" lvl="0" marL="457200" rtl="0" algn="l">
              <a:lnSpc>
                <a:spcPct val="115000"/>
              </a:lnSpc>
              <a:spcBef>
                <a:spcPts val="0"/>
              </a:spcBef>
              <a:spcAft>
                <a:spcPts val="0"/>
              </a:spcAft>
              <a:buNone/>
            </a:pPr>
            <a:r>
              <a:t/>
            </a:r>
            <a:endParaRPr sz="1600">
              <a:solidFill>
                <a:srgbClr val="212529"/>
              </a:solidFill>
              <a:highlight>
                <a:schemeClr val="lt1"/>
              </a:highlight>
              <a:latin typeface="Lato"/>
              <a:ea typeface="Lato"/>
              <a:cs typeface="Lato"/>
              <a:sym typeface="Lato"/>
            </a:endParaRPr>
          </a:p>
          <a:p>
            <a:pPr indent="-304800" lvl="0" marL="457200" rtl="0" algn="l">
              <a:lnSpc>
                <a:spcPct val="115000"/>
              </a:lnSpc>
              <a:spcBef>
                <a:spcPts val="0"/>
              </a:spcBef>
              <a:spcAft>
                <a:spcPts val="0"/>
              </a:spcAft>
              <a:buClr>
                <a:srgbClr val="212529"/>
              </a:buClr>
              <a:buSzPts val="1200"/>
              <a:buFont typeface="Lato"/>
              <a:buChar char="➔"/>
            </a:pPr>
            <a:r>
              <a:rPr lang="en" sz="1600">
                <a:solidFill>
                  <a:srgbClr val="212529"/>
                </a:solidFill>
                <a:highlight>
                  <a:schemeClr val="lt1"/>
                </a:highlight>
                <a:latin typeface="Lato"/>
                <a:ea typeface="Lato"/>
                <a:cs typeface="Lato"/>
                <a:sym typeface="Lato"/>
              </a:rPr>
              <a:t>Consult Budget Office, Legal Counsel, Human Resources </a:t>
            </a:r>
            <a:endParaRPr sz="1600">
              <a:solidFill>
                <a:srgbClr val="212529"/>
              </a:solidFill>
              <a:highlight>
                <a:schemeClr val="lt1"/>
              </a:highlight>
              <a:latin typeface="Lato"/>
              <a:ea typeface="Lato"/>
              <a:cs typeface="Lato"/>
              <a:sym typeface="Lato"/>
            </a:endParaRPr>
          </a:p>
          <a:p>
            <a:pPr indent="0" lvl="0" marL="0" rtl="0" algn="l">
              <a:lnSpc>
                <a:spcPct val="115000"/>
              </a:lnSpc>
              <a:spcBef>
                <a:spcPts val="0"/>
              </a:spcBef>
              <a:spcAft>
                <a:spcPts val="0"/>
              </a:spcAft>
              <a:buSzPts val="990"/>
              <a:buNone/>
            </a:pPr>
            <a:r>
              <a:t/>
            </a:r>
            <a:endParaRPr sz="1600">
              <a:solidFill>
                <a:srgbClr val="212529"/>
              </a:solidFill>
              <a:highlight>
                <a:srgbClr val="FFFFFF"/>
              </a:highlight>
              <a:latin typeface="Lato"/>
              <a:ea typeface="Lato"/>
              <a:cs typeface="Lato"/>
              <a:sym typeface="Lato"/>
            </a:endParaRPr>
          </a:p>
          <a:p>
            <a:pPr indent="0" lvl="0" marL="0" rtl="0" algn="l">
              <a:lnSpc>
                <a:spcPct val="115000"/>
              </a:lnSpc>
              <a:spcBef>
                <a:spcPts val="0"/>
              </a:spcBef>
              <a:spcAft>
                <a:spcPts val="0"/>
              </a:spcAft>
              <a:buSzPts val="990"/>
              <a:buNone/>
            </a:pPr>
            <a:r>
              <a:t/>
            </a:r>
            <a:endParaRPr sz="1100">
              <a:solidFill>
                <a:srgbClr val="212529"/>
              </a:solidFill>
              <a:highlight>
                <a:srgbClr val="FFFFFF"/>
              </a:highlight>
              <a:latin typeface="Lato"/>
              <a:ea typeface="Lato"/>
              <a:cs typeface="Lato"/>
              <a:sym typeface="Lato"/>
            </a:endParaRPr>
          </a:p>
        </p:txBody>
      </p:sp>
      <p:pic>
        <p:nvPicPr>
          <p:cNvPr id="310" name="Google Shape;310;p44"/>
          <p:cNvPicPr preferRelativeResize="0"/>
          <p:nvPr/>
        </p:nvPicPr>
        <p:blipFill>
          <a:blip r:embed="rId3">
            <a:alphaModFix/>
          </a:blip>
          <a:stretch>
            <a:fillRect/>
          </a:stretch>
        </p:blipFill>
        <p:spPr>
          <a:xfrm>
            <a:off x="5031500" y="1302941"/>
            <a:ext cx="3958101" cy="3413259"/>
          </a:xfrm>
          <a:prstGeom prst="rect">
            <a:avLst/>
          </a:prstGeom>
          <a:noFill/>
          <a:ln>
            <a:noFill/>
          </a:ln>
        </p:spPr>
      </p:pic>
      <p:sp>
        <p:nvSpPr>
          <p:cNvPr id="311" name="Google Shape;311;p4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4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Playfair Display"/>
                <a:ea typeface="Playfair Display"/>
                <a:cs typeface="Playfair Display"/>
                <a:sym typeface="Playfair Display"/>
              </a:rPr>
              <a:t>Initiatives and Resolutions for this year</a:t>
            </a:r>
            <a:endParaRPr>
              <a:latin typeface="Playfair Display"/>
              <a:ea typeface="Playfair Display"/>
              <a:cs typeface="Playfair Display"/>
              <a:sym typeface="Playfair Display"/>
            </a:endParaRPr>
          </a:p>
        </p:txBody>
      </p:sp>
      <p:sp>
        <p:nvSpPr>
          <p:cNvPr id="317" name="Google Shape;317;p45"/>
          <p:cNvSpPr txBox="1"/>
          <p:nvPr>
            <p:ph idx="1" type="body"/>
          </p:nvPr>
        </p:nvSpPr>
        <p:spPr>
          <a:xfrm>
            <a:off x="155850" y="1064075"/>
            <a:ext cx="8832300" cy="666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sz="2000"/>
              <a:t>Initiatives: </a:t>
            </a:r>
            <a:r>
              <a:rPr lang="en" sz="2000"/>
              <a:t>Holistic approach to data collection &amp; policy regarding: </a:t>
            </a:r>
            <a:endParaRPr sz="2000">
              <a:solidFill>
                <a:schemeClr val="dk1"/>
              </a:solidFill>
            </a:endParaRPr>
          </a:p>
        </p:txBody>
      </p:sp>
      <p:sp>
        <p:nvSpPr>
          <p:cNvPr id="318" name="Google Shape;318;p45"/>
          <p:cNvSpPr txBox="1"/>
          <p:nvPr/>
        </p:nvSpPr>
        <p:spPr>
          <a:xfrm>
            <a:off x="498150" y="1393925"/>
            <a:ext cx="8147700" cy="4926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SzPts val="2000"/>
              <a:buFont typeface="Crimson Text"/>
              <a:buChar char="●"/>
            </a:pPr>
            <a:r>
              <a:rPr lang="en" sz="2000">
                <a:latin typeface="Crimson Text"/>
                <a:ea typeface="Crimson Text"/>
                <a:cs typeface="Crimson Text"/>
                <a:sym typeface="Crimson Text"/>
              </a:rPr>
              <a:t>Analyzing Stipend 5% Increases Over Past Several Years</a:t>
            </a:r>
            <a:endParaRPr sz="2000">
              <a:latin typeface="Crimson Text"/>
              <a:ea typeface="Crimson Text"/>
              <a:cs typeface="Crimson Text"/>
              <a:sym typeface="Crimson Text"/>
            </a:endParaRPr>
          </a:p>
        </p:txBody>
      </p:sp>
      <p:sp>
        <p:nvSpPr>
          <p:cNvPr id="319" name="Google Shape;319;p45"/>
          <p:cNvSpPr txBox="1"/>
          <p:nvPr/>
        </p:nvSpPr>
        <p:spPr>
          <a:xfrm>
            <a:off x="498150" y="1730963"/>
            <a:ext cx="8147700" cy="4926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SzPts val="2000"/>
              <a:buFont typeface="Crimson Text"/>
              <a:buChar char="●"/>
            </a:pPr>
            <a:r>
              <a:rPr lang="en" sz="2000">
                <a:latin typeface="Crimson Text"/>
                <a:ea typeface="Crimson Text"/>
                <a:cs typeface="Crimson Text"/>
                <a:sym typeface="Crimson Text"/>
              </a:rPr>
              <a:t>Living Wage Task Force Implementation</a:t>
            </a:r>
            <a:endParaRPr sz="2000">
              <a:latin typeface="Crimson Text"/>
              <a:ea typeface="Crimson Text"/>
              <a:cs typeface="Crimson Text"/>
              <a:sym typeface="Crimson Text"/>
            </a:endParaRPr>
          </a:p>
        </p:txBody>
      </p:sp>
      <p:sp>
        <p:nvSpPr>
          <p:cNvPr id="320" name="Google Shape;320;p45"/>
          <p:cNvSpPr txBox="1"/>
          <p:nvPr/>
        </p:nvSpPr>
        <p:spPr>
          <a:xfrm>
            <a:off x="498150" y="2079150"/>
            <a:ext cx="8147700" cy="4926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SzPts val="2000"/>
              <a:buFont typeface="Crimson Text"/>
              <a:buChar char="●"/>
            </a:pPr>
            <a:r>
              <a:rPr lang="en" sz="2000">
                <a:latin typeface="Crimson Text"/>
                <a:ea typeface="Crimson Text"/>
                <a:cs typeface="Crimson Text"/>
                <a:sym typeface="Crimson Text"/>
              </a:rPr>
              <a:t>Comprehensive Fee Reduction/Waiver</a:t>
            </a:r>
            <a:endParaRPr sz="2000">
              <a:latin typeface="Crimson Text"/>
              <a:ea typeface="Crimson Text"/>
              <a:cs typeface="Crimson Text"/>
              <a:sym typeface="Crimson Text"/>
            </a:endParaRPr>
          </a:p>
        </p:txBody>
      </p:sp>
      <p:sp>
        <p:nvSpPr>
          <p:cNvPr id="321" name="Google Shape;321;p45"/>
          <p:cNvSpPr txBox="1"/>
          <p:nvPr/>
        </p:nvSpPr>
        <p:spPr>
          <a:xfrm>
            <a:off x="498150" y="2382750"/>
            <a:ext cx="8147700" cy="4926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SzPts val="2000"/>
              <a:buFont typeface="Crimson Text"/>
              <a:buChar char="●"/>
            </a:pPr>
            <a:r>
              <a:rPr lang="en" sz="2000">
                <a:latin typeface="Crimson Text"/>
                <a:ea typeface="Crimson Text"/>
                <a:cs typeface="Crimson Text"/>
                <a:sym typeface="Crimson Text"/>
              </a:rPr>
              <a:t>Housing Study Continued</a:t>
            </a:r>
            <a:endParaRPr sz="2000">
              <a:latin typeface="Crimson Text"/>
              <a:ea typeface="Crimson Text"/>
              <a:cs typeface="Crimson Text"/>
              <a:sym typeface="Crimson Text"/>
            </a:endParaRPr>
          </a:p>
        </p:txBody>
      </p:sp>
      <p:sp>
        <p:nvSpPr>
          <p:cNvPr id="322" name="Google Shape;322;p45"/>
          <p:cNvSpPr txBox="1"/>
          <p:nvPr/>
        </p:nvSpPr>
        <p:spPr>
          <a:xfrm>
            <a:off x="498150" y="2693838"/>
            <a:ext cx="8147700" cy="4926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SzPts val="2000"/>
              <a:buFont typeface="Crimson Text"/>
              <a:buChar char="●"/>
            </a:pPr>
            <a:r>
              <a:rPr lang="en" sz="2000">
                <a:latin typeface="Crimson Text"/>
                <a:ea typeface="Crimson Text"/>
                <a:cs typeface="Crimson Text"/>
                <a:sym typeface="Crimson Text"/>
              </a:rPr>
              <a:t>Department Climate and Culture Study</a:t>
            </a:r>
            <a:endParaRPr sz="2000">
              <a:latin typeface="Crimson Text"/>
              <a:ea typeface="Crimson Text"/>
              <a:cs typeface="Crimson Text"/>
              <a:sym typeface="Crimson Text"/>
            </a:endParaRPr>
          </a:p>
        </p:txBody>
      </p:sp>
      <p:sp>
        <p:nvSpPr>
          <p:cNvPr id="323" name="Google Shape;323;p45"/>
          <p:cNvSpPr txBox="1"/>
          <p:nvPr/>
        </p:nvSpPr>
        <p:spPr>
          <a:xfrm>
            <a:off x="498150" y="3034525"/>
            <a:ext cx="8594100" cy="4926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SzPts val="2000"/>
              <a:buFont typeface="Crimson Text"/>
              <a:buChar char="●"/>
            </a:pPr>
            <a:r>
              <a:rPr lang="en" sz="2000">
                <a:latin typeface="Crimson Text"/>
                <a:ea typeface="Crimson Text"/>
                <a:cs typeface="Crimson Text"/>
                <a:sym typeface="Crimson Text"/>
              </a:rPr>
              <a:t>Climate, Culture, and Academic Harm Prevention</a:t>
            </a:r>
            <a:endParaRPr sz="2000">
              <a:latin typeface="Crimson Text"/>
              <a:ea typeface="Crimson Text"/>
              <a:cs typeface="Crimson Text"/>
              <a:sym typeface="Crimson Text"/>
            </a:endParaRPr>
          </a:p>
        </p:txBody>
      </p:sp>
      <p:sp>
        <p:nvSpPr>
          <p:cNvPr id="324" name="Google Shape;324;p45"/>
          <p:cNvSpPr txBox="1"/>
          <p:nvPr/>
        </p:nvSpPr>
        <p:spPr>
          <a:xfrm>
            <a:off x="498150" y="3371575"/>
            <a:ext cx="8147700" cy="4926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SzPts val="2000"/>
              <a:buFont typeface="Crimson Text"/>
              <a:buChar char="●"/>
            </a:pPr>
            <a:r>
              <a:rPr lang="en" sz="2000">
                <a:latin typeface="Crimson Text"/>
                <a:ea typeface="Crimson Text"/>
                <a:cs typeface="Crimson Text"/>
                <a:sym typeface="Crimson Text"/>
              </a:rPr>
              <a:t>Refining Graduate Assistantship Contract Guidelines and Protections</a:t>
            </a:r>
            <a:endParaRPr sz="2000">
              <a:latin typeface="Crimson Text"/>
              <a:ea typeface="Crimson Text"/>
              <a:cs typeface="Crimson Text"/>
              <a:sym typeface="Crimson Text"/>
            </a:endParaRPr>
          </a:p>
        </p:txBody>
      </p:sp>
      <p:sp>
        <p:nvSpPr>
          <p:cNvPr id="325" name="Google Shape;325;p45"/>
          <p:cNvSpPr txBox="1"/>
          <p:nvPr/>
        </p:nvSpPr>
        <p:spPr>
          <a:xfrm>
            <a:off x="498150" y="3986313"/>
            <a:ext cx="8147700" cy="4926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SzPts val="2000"/>
              <a:buFont typeface="Crimson Text"/>
              <a:buChar char="●"/>
            </a:pPr>
            <a:r>
              <a:rPr lang="en" sz="2000">
                <a:latin typeface="Crimson Text"/>
                <a:ea typeface="Crimson Text"/>
                <a:cs typeface="Crimson Text"/>
                <a:sym typeface="Crimson Text"/>
              </a:rPr>
              <a:t>Special Emergency Funds to Escape Toxic Advisor</a:t>
            </a:r>
            <a:endParaRPr sz="2000">
              <a:latin typeface="Crimson Text"/>
              <a:ea typeface="Crimson Text"/>
              <a:cs typeface="Crimson Text"/>
              <a:sym typeface="Crimson Text"/>
            </a:endParaRPr>
          </a:p>
        </p:txBody>
      </p:sp>
      <p:sp>
        <p:nvSpPr>
          <p:cNvPr id="326" name="Google Shape;326;p45"/>
          <p:cNvSpPr txBox="1"/>
          <p:nvPr/>
        </p:nvSpPr>
        <p:spPr>
          <a:xfrm>
            <a:off x="498150" y="4294375"/>
            <a:ext cx="8147700" cy="4926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SzPts val="2000"/>
              <a:buFont typeface="Crimson Text"/>
              <a:buChar char="●"/>
            </a:pPr>
            <a:r>
              <a:rPr lang="en" sz="2000">
                <a:latin typeface="Crimson Text"/>
                <a:ea typeface="Crimson Text"/>
                <a:cs typeface="Crimson Text"/>
                <a:sym typeface="Crimson Text"/>
              </a:rPr>
              <a:t>Parking</a:t>
            </a:r>
            <a:endParaRPr sz="2000">
              <a:latin typeface="Crimson Text"/>
              <a:ea typeface="Crimson Text"/>
              <a:cs typeface="Crimson Text"/>
              <a:sym typeface="Crimson Text"/>
            </a:endParaRPr>
          </a:p>
        </p:txBody>
      </p:sp>
      <p:sp>
        <p:nvSpPr>
          <p:cNvPr id="327" name="Google Shape;327;p45"/>
          <p:cNvSpPr txBox="1"/>
          <p:nvPr/>
        </p:nvSpPr>
        <p:spPr>
          <a:xfrm>
            <a:off x="498150" y="3686300"/>
            <a:ext cx="8147700" cy="4926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SzPts val="2000"/>
              <a:buFont typeface="Crimson Text"/>
              <a:buChar char="●"/>
            </a:pPr>
            <a:r>
              <a:rPr lang="en" sz="2000">
                <a:latin typeface="Crimson Text"/>
                <a:ea typeface="Crimson Text"/>
                <a:cs typeface="Crimson Text"/>
                <a:sym typeface="Crimson Text"/>
              </a:rPr>
              <a:t>Accountability for Student Organizations Misbehavior</a:t>
            </a:r>
            <a:endParaRPr sz="2000">
              <a:latin typeface="Crimson Text"/>
              <a:ea typeface="Crimson Text"/>
              <a:cs typeface="Crimson Text"/>
              <a:sym typeface="Crimson Text"/>
            </a:endParaRPr>
          </a:p>
        </p:txBody>
      </p:sp>
      <p:sp>
        <p:nvSpPr>
          <p:cNvPr id="328" name="Google Shape;328;p45"/>
          <p:cNvSpPr txBox="1"/>
          <p:nvPr/>
        </p:nvSpPr>
        <p:spPr>
          <a:xfrm>
            <a:off x="498150" y="4601075"/>
            <a:ext cx="8147700" cy="4926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SzPts val="2000"/>
              <a:buFont typeface="Crimson Text"/>
              <a:buChar char="●"/>
            </a:pPr>
            <a:r>
              <a:rPr lang="en" sz="2000">
                <a:latin typeface="Crimson Text"/>
                <a:ea typeface="Crimson Text"/>
                <a:cs typeface="Crimson Text"/>
                <a:sym typeface="Crimson Text"/>
              </a:rPr>
              <a:t>Food Security</a:t>
            </a:r>
            <a:endParaRPr sz="2000">
              <a:latin typeface="Crimson Text"/>
              <a:ea typeface="Crimson Text"/>
              <a:cs typeface="Crimson Text"/>
              <a:sym typeface="Crimson Text"/>
            </a:endParaRPr>
          </a:p>
        </p:txBody>
      </p:sp>
      <p:sp>
        <p:nvSpPr>
          <p:cNvPr id="329" name="Google Shape;329;p4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4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Playfair Display"/>
                <a:ea typeface="Playfair Display"/>
                <a:cs typeface="Playfair Display"/>
                <a:sym typeface="Playfair Display"/>
              </a:rPr>
              <a:t>Robert’s Rules</a:t>
            </a:r>
            <a:endParaRPr>
              <a:latin typeface="Playfair Display"/>
              <a:ea typeface="Playfair Display"/>
              <a:cs typeface="Playfair Display"/>
              <a:sym typeface="Playfair Display"/>
            </a:endParaRPr>
          </a:p>
        </p:txBody>
      </p:sp>
      <p:sp>
        <p:nvSpPr>
          <p:cNvPr id="335" name="Google Shape;335;p46"/>
          <p:cNvSpPr txBox="1"/>
          <p:nvPr>
            <p:ph idx="1" type="body"/>
          </p:nvPr>
        </p:nvSpPr>
        <p:spPr>
          <a:xfrm>
            <a:off x="311700" y="143445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000"/>
              <a:t>Rules of Procedure that governance operates on:</a:t>
            </a:r>
            <a:endParaRPr sz="2000"/>
          </a:p>
          <a:p>
            <a:pPr indent="-355600" lvl="0" marL="457200" rtl="0" algn="l">
              <a:spcBef>
                <a:spcPts val="1200"/>
              </a:spcBef>
              <a:spcAft>
                <a:spcPts val="0"/>
              </a:spcAft>
              <a:buSzPts val="2000"/>
              <a:buChar char="●"/>
            </a:pPr>
            <a:r>
              <a:rPr lang="en" sz="2000"/>
              <a:t>Quorum</a:t>
            </a:r>
            <a:endParaRPr sz="2000"/>
          </a:p>
          <a:p>
            <a:pPr indent="-355600" lvl="0" marL="457200" rtl="0" algn="l">
              <a:spcBef>
                <a:spcPts val="0"/>
              </a:spcBef>
              <a:spcAft>
                <a:spcPts val="0"/>
              </a:spcAft>
              <a:buSzPts val="2000"/>
              <a:buChar char="●"/>
            </a:pPr>
            <a:r>
              <a:rPr lang="en" sz="2000"/>
              <a:t>Actions of the Senate done through Motions (First, Second, Discuss, Approve)</a:t>
            </a:r>
            <a:endParaRPr sz="2000"/>
          </a:p>
          <a:p>
            <a:pPr indent="-342900" lvl="1" marL="914400" rtl="0" algn="l">
              <a:spcBef>
                <a:spcPts val="0"/>
              </a:spcBef>
              <a:spcAft>
                <a:spcPts val="0"/>
              </a:spcAft>
              <a:buSzPts val="1800"/>
              <a:buChar char="○"/>
            </a:pPr>
            <a:r>
              <a:rPr lang="en" sz="1800"/>
              <a:t>Approving agenda</a:t>
            </a:r>
            <a:endParaRPr sz="1800"/>
          </a:p>
          <a:p>
            <a:pPr indent="-342900" lvl="1" marL="914400" rtl="0" algn="l">
              <a:spcBef>
                <a:spcPts val="0"/>
              </a:spcBef>
              <a:spcAft>
                <a:spcPts val="0"/>
              </a:spcAft>
              <a:buSzPts val="1800"/>
              <a:buChar char="○"/>
            </a:pPr>
            <a:r>
              <a:rPr lang="en" sz="1800"/>
              <a:t>Amendments</a:t>
            </a:r>
            <a:endParaRPr sz="1800"/>
          </a:p>
          <a:p>
            <a:pPr indent="-342900" lvl="1" marL="914400" rtl="0" algn="l">
              <a:spcBef>
                <a:spcPts val="0"/>
              </a:spcBef>
              <a:spcAft>
                <a:spcPts val="0"/>
              </a:spcAft>
              <a:buSzPts val="1800"/>
              <a:buChar char="○"/>
            </a:pPr>
            <a:r>
              <a:rPr lang="en" sz="1800"/>
              <a:t>Adjourning</a:t>
            </a:r>
            <a:endParaRPr sz="1800"/>
          </a:p>
          <a:p>
            <a:pPr indent="-342900" lvl="1" marL="914400" rtl="0" algn="l">
              <a:spcBef>
                <a:spcPts val="0"/>
              </a:spcBef>
              <a:spcAft>
                <a:spcPts val="0"/>
              </a:spcAft>
              <a:buSzPts val="1800"/>
              <a:buChar char="○"/>
            </a:pPr>
            <a:r>
              <a:rPr lang="en" sz="1800"/>
              <a:t>Votes to Approve</a:t>
            </a:r>
            <a:endParaRPr sz="1800"/>
          </a:p>
          <a:p>
            <a:pPr indent="-355600" lvl="0" marL="457200" rtl="0" algn="l">
              <a:spcBef>
                <a:spcPts val="0"/>
              </a:spcBef>
              <a:spcAft>
                <a:spcPts val="0"/>
              </a:spcAft>
              <a:buSzPts val="2000"/>
              <a:buChar char="●"/>
            </a:pPr>
            <a:r>
              <a:rPr lang="en" sz="2000"/>
              <a:t>All Resolutions get First and Second Readings</a:t>
            </a:r>
            <a:endParaRPr sz="2000"/>
          </a:p>
        </p:txBody>
      </p:sp>
      <p:sp>
        <p:nvSpPr>
          <p:cNvPr id="336" name="Google Shape;336;p4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4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Playfair Display"/>
                <a:ea typeface="Playfair Display"/>
                <a:cs typeface="Playfair Display"/>
                <a:sym typeface="Playfair Display"/>
              </a:rPr>
              <a:t>General Meeting Plan</a:t>
            </a:r>
            <a:endParaRPr>
              <a:latin typeface="Playfair Display"/>
              <a:ea typeface="Playfair Display"/>
              <a:cs typeface="Playfair Display"/>
              <a:sym typeface="Playfair Display"/>
            </a:endParaRPr>
          </a:p>
        </p:txBody>
      </p:sp>
      <p:sp>
        <p:nvSpPr>
          <p:cNvPr id="342" name="Google Shape;342;p47"/>
          <p:cNvSpPr txBox="1"/>
          <p:nvPr>
            <p:ph idx="1" type="body"/>
          </p:nvPr>
        </p:nvSpPr>
        <p:spPr>
          <a:xfrm>
            <a:off x="311700" y="1434450"/>
            <a:ext cx="8520600" cy="34164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Char char="●"/>
            </a:pPr>
            <a:r>
              <a:rPr lang="en"/>
              <a:t>Open Forum when we can discuss anything</a:t>
            </a:r>
            <a:endParaRPr/>
          </a:p>
          <a:p>
            <a:pPr indent="-342900" lvl="0" marL="457200" rtl="0" algn="l">
              <a:spcBef>
                <a:spcPts val="0"/>
              </a:spcBef>
              <a:spcAft>
                <a:spcPts val="0"/>
              </a:spcAft>
              <a:buSzPts val="1800"/>
              <a:buChar char="●"/>
            </a:pPr>
            <a:r>
              <a:rPr lang="en"/>
              <a:t>Quorum and Opening Remarks</a:t>
            </a:r>
            <a:endParaRPr/>
          </a:p>
          <a:p>
            <a:pPr indent="-342900" lvl="0" marL="457200" rtl="0" algn="l">
              <a:spcBef>
                <a:spcPts val="0"/>
              </a:spcBef>
              <a:spcAft>
                <a:spcPts val="0"/>
              </a:spcAft>
              <a:buSzPts val="1800"/>
              <a:buChar char="●"/>
            </a:pPr>
            <a:r>
              <a:rPr lang="en"/>
              <a:t>Present Agenda</a:t>
            </a:r>
            <a:endParaRPr/>
          </a:p>
          <a:p>
            <a:pPr indent="-342900" lvl="0" marL="457200" rtl="0" algn="l">
              <a:spcBef>
                <a:spcPts val="0"/>
              </a:spcBef>
              <a:spcAft>
                <a:spcPts val="0"/>
              </a:spcAft>
              <a:buSzPts val="1800"/>
              <a:buChar char="●"/>
            </a:pPr>
            <a:r>
              <a:rPr lang="en"/>
              <a:t>Updates from Exec Board, BOV Rep, and Internal Committees</a:t>
            </a:r>
            <a:endParaRPr/>
          </a:p>
          <a:p>
            <a:pPr indent="-342900" lvl="0" marL="457200" rtl="0" algn="l">
              <a:spcBef>
                <a:spcPts val="0"/>
              </a:spcBef>
              <a:spcAft>
                <a:spcPts val="0"/>
              </a:spcAft>
              <a:buSzPts val="1800"/>
              <a:buChar char="●"/>
            </a:pPr>
            <a:r>
              <a:rPr lang="en"/>
              <a:t>Updates from Commissions, External Committees</a:t>
            </a:r>
            <a:endParaRPr/>
          </a:p>
          <a:p>
            <a:pPr indent="-342900" lvl="0" marL="457200" rtl="0" algn="l">
              <a:spcBef>
                <a:spcPts val="0"/>
              </a:spcBef>
              <a:spcAft>
                <a:spcPts val="0"/>
              </a:spcAft>
              <a:buSzPts val="1800"/>
              <a:buChar char="●"/>
            </a:pPr>
            <a:r>
              <a:rPr lang="en"/>
              <a:t>Updates from Ad hoc groups (working groups, taskforces, etc.)</a:t>
            </a:r>
            <a:endParaRPr/>
          </a:p>
          <a:p>
            <a:pPr indent="-342900" lvl="0" marL="457200" rtl="0" algn="l">
              <a:spcBef>
                <a:spcPts val="0"/>
              </a:spcBef>
              <a:spcAft>
                <a:spcPts val="0"/>
              </a:spcAft>
              <a:buSzPts val="1800"/>
              <a:buChar char="●"/>
            </a:pPr>
            <a:r>
              <a:rPr lang="en"/>
              <a:t>Unfinished Business</a:t>
            </a:r>
            <a:endParaRPr/>
          </a:p>
          <a:p>
            <a:pPr indent="-342900" lvl="0" marL="457200" rtl="0" algn="l">
              <a:spcBef>
                <a:spcPts val="0"/>
              </a:spcBef>
              <a:spcAft>
                <a:spcPts val="0"/>
              </a:spcAft>
              <a:buSzPts val="1800"/>
              <a:buChar char="●"/>
            </a:pPr>
            <a:r>
              <a:rPr lang="en"/>
              <a:t>New Business</a:t>
            </a:r>
            <a:endParaRPr/>
          </a:p>
          <a:p>
            <a:pPr indent="-342900" lvl="0" marL="457200" rtl="0" algn="l">
              <a:spcBef>
                <a:spcPts val="0"/>
              </a:spcBef>
              <a:spcAft>
                <a:spcPts val="0"/>
              </a:spcAft>
              <a:buSzPts val="1800"/>
              <a:buChar char="●"/>
            </a:pPr>
            <a:r>
              <a:rPr lang="en"/>
              <a:t>Closing Remarks</a:t>
            </a:r>
            <a:endParaRPr/>
          </a:p>
          <a:p>
            <a:pPr indent="0" lvl="0" marL="0" rtl="0" algn="l">
              <a:spcBef>
                <a:spcPts val="1200"/>
              </a:spcBef>
              <a:spcAft>
                <a:spcPts val="1200"/>
              </a:spcAft>
              <a:buNone/>
            </a:pPr>
            <a:r>
              <a:rPr lang="en"/>
              <a:t>Senate Brief sent out after every meeting.</a:t>
            </a:r>
            <a:endParaRPr/>
          </a:p>
        </p:txBody>
      </p:sp>
      <p:sp>
        <p:nvSpPr>
          <p:cNvPr id="343" name="Google Shape;343;p4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48"/>
          <p:cNvSpPr txBox="1"/>
          <p:nvPr>
            <p:ph type="title"/>
          </p:nvPr>
        </p:nvSpPr>
        <p:spPr>
          <a:xfrm>
            <a:off x="2040825" y="2150850"/>
            <a:ext cx="8257800" cy="8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lang="en" sz="3700">
                <a:solidFill>
                  <a:schemeClr val="accent5"/>
                </a:solidFill>
                <a:latin typeface="Playfair Display"/>
                <a:ea typeface="Playfair Display"/>
                <a:cs typeface="Playfair Display"/>
                <a:sym typeface="Playfair Display"/>
              </a:rPr>
              <a:t>End of Orientation, Questions?</a:t>
            </a:r>
            <a:endParaRPr sz="3700">
              <a:solidFill>
                <a:schemeClr val="accent5"/>
              </a:solidFill>
              <a:latin typeface="Playfair Display"/>
              <a:ea typeface="Playfair Display"/>
              <a:cs typeface="Playfair Display"/>
              <a:sym typeface="Playfair Display"/>
            </a:endParaRPr>
          </a:p>
        </p:txBody>
      </p:sp>
      <p:sp>
        <p:nvSpPr>
          <p:cNvPr id="349" name="Google Shape;349;p4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49"/>
          <p:cNvSpPr txBox="1"/>
          <p:nvPr>
            <p:ph type="ctrTitle"/>
          </p:nvPr>
        </p:nvSpPr>
        <p:spPr>
          <a:xfrm>
            <a:off x="311708" y="7982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4800">
                <a:latin typeface="Playfair Display"/>
                <a:ea typeface="Playfair Display"/>
                <a:cs typeface="Playfair Display"/>
                <a:sym typeface="Playfair Display"/>
              </a:rPr>
              <a:t>Senate Meeting</a:t>
            </a:r>
            <a:endParaRPr sz="4800">
              <a:latin typeface="Playfair Display"/>
              <a:ea typeface="Playfair Display"/>
              <a:cs typeface="Playfair Display"/>
              <a:sym typeface="Playfair Display"/>
            </a:endParaRPr>
          </a:p>
        </p:txBody>
      </p:sp>
      <p:sp>
        <p:nvSpPr>
          <p:cNvPr id="355" name="Google Shape;355;p49"/>
          <p:cNvSpPr txBox="1"/>
          <p:nvPr>
            <p:ph idx="1" type="subTitle"/>
          </p:nvPr>
        </p:nvSpPr>
        <p:spPr>
          <a:xfrm>
            <a:off x="311700" y="216937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100">
                <a:solidFill>
                  <a:schemeClr val="accent5"/>
                </a:solidFill>
                <a:latin typeface="Lato"/>
                <a:ea typeface="Lato"/>
                <a:cs typeface="Lato"/>
                <a:sym typeface="Lato"/>
              </a:rPr>
              <a:t>24th August, 2023</a:t>
            </a:r>
            <a:endParaRPr sz="2100">
              <a:solidFill>
                <a:schemeClr val="accent5"/>
              </a:solidFill>
              <a:latin typeface="Lato"/>
              <a:ea typeface="Lato"/>
              <a:cs typeface="Lato"/>
              <a:sym typeface="Lato"/>
            </a:endParaRPr>
          </a:p>
        </p:txBody>
      </p:sp>
      <p:sp>
        <p:nvSpPr>
          <p:cNvPr id="356" name="Google Shape;356;p49"/>
          <p:cNvSpPr txBox="1"/>
          <p:nvPr/>
        </p:nvSpPr>
        <p:spPr>
          <a:xfrm>
            <a:off x="1600375" y="4175950"/>
            <a:ext cx="56865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lt1"/>
                </a:solidFill>
                <a:latin typeface="Crimson Text"/>
                <a:ea typeface="Crimson Text"/>
                <a:cs typeface="Crimson Text"/>
                <a:sym typeface="Crimson Text"/>
              </a:rPr>
              <a:t>Slides Link:</a:t>
            </a:r>
            <a:endParaRPr sz="1500">
              <a:solidFill>
                <a:schemeClr val="lt1"/>
              </a:solidFill>
              <a:latin typeface="Crimson Text"/>
              <a:ea typeface="Crimson Text"/>
              <a:cs typeface="Crimson Text"/>
              <a:sym typeface="Crimson Text"/>
            </a:endParaRPr>
          </a:p>
        </p:txBody>
      </p:sp>
      <p:sp>
        <p:nvSpPr>
          <p:cNvPr id="357" name="Google Shape;357;p49"/>
          <p:cNvSpPr txBox="1"/>
          <p:nvPr>
            <p:ph idx="4294967295" type="body"/>
          </p:nvPr>
        </p:nvSpPr>
        <p:spPr>
          <a:xfrm>
            <a:off x="2630500" y="4483150"/>
            <a:ext cx="3138300" cy="327000"/>
          </a:xfrm>
          <a:prstGeom prst="rect">
            <a:avLst/>
          </a:prstGeom>
        </p:spPr>
        <p:txBody>
          <a:bodyPr anchorCtr="0" anchor="t" bIns="91425" lIns="91425" spcFirstLastPara="1" rIns="91425" wrap="square" tIns="91425">
            <a:noAutofit/>
          </a:bodyPr>
          <a:lstStyle/>
          <a:p>
            <a:pPr indent="0" lvl="0" marL="0" rtl="0" algn="l">
              <a:lnSpc>
                <a:spcPct val="60000"/>
              </a:lnSpc>
              <a:spcBef>
                <a:spcPts val="0"/>
              </a:spcBef>
              <a:spcAft>
                <a:spcPts val="0"/>
              </a:spcAft>
              <a:buClr>
                <a:schemeClr val="dk1"/>
              </a:buClr>
              <a:buSzPts val="1100"/>
              <a:buFont typeface="Arial"/>
              <a:buNone/>
            </a:pPr>
            <a:r>
              <a:rPr lang="en" sz="1100" u="sng">
                <a:solidFill>
                  <a:schemeClr val="hlink"/>
                </a:solidFill>
                <a:latin typeface="Lato"/>
                <a:ea typeface="Lato"/>
                <a:cs typeface="Lato"/>
                <a:sym typeface="Lato"/>
                <a:hlinkClick r:id="rId3"/>
              </a:rPr>
              <a:t>https://tinyurl.com/GPSS23SignIn</a:t>
            </a:r>
            <a:r>
              <a:rPr lang="en" sz="1100">
                <a:solidFill>
                  <a:schemeClr val="lt1"/>
                </a:solidFill>
                <a:latin typeface="Lato"/>
                <a:ea typeface="Lato"/>
                <a:cs typeface="Lato"/>
                <a:sym typeface="Lato"/>
              </a:rPr>
              <a:t> </a:t>
            </a:r>
            <a:endParaRPr sz="1100">
              <a:solidFill>
                <a:schemeClr val="lt1"/>
              </a:solidFill>
              <a:latin typeface="Lato"/>
              <a:ea typeface="Lato"/>
              <a:cs typeface="Lato"/>
              <a:sym typeface="Lato"/>
            </a:endParaRPr>
          </a:p>
          <a:p>
            <a:pPr indent="0" lvl="0" marL="0" rtl="0" algn="l">
              <a:lnSpc>
                <a:spcPct val="60000"/>
              </a:lnSpc>
              <a:spcBef>
                <a:spcPts val="1200"/>
              </a:spcBef>
              <a:spcAft>
                <a:spcPts val="1200"/>
              </a:spcAft>
              <a:buClr>
                <a:schemeClr val="dk1"/>
              </a:buClr>
              <a:buSzPts val="1100"/>
              <a:buFont typeface="Arial"/>
              <a:buNone/>
            </a:pPr>
            <a:r>
              <a:t/>
            </a:r>
            <a:endParaRPr sz="1100">
              <a:solidFill>
                <a:schemeClr val="lt1"/>
              </a:solidFill>
              <a:latin typeface="Lato"/>
              <a:ea typeface="Lato"/>
              <a:cs typeface="Lato"/>
              <a:sym typeface="La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50"/>
          <p:cNvSpPr txBox="1"/>
          <p:nvPr>
            <p:ph type="title"/>
          </p:nvPr>
        </p:nvSpPr>
        <p:spPr>
          <a:xfrm>
            <a:off x="2574675" y="505300"/>
            <a:ext cx="6627000" cy="8418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
                <a:solidFill>
                  <a:schemeClr val="accent5"/>
                </a:solidFill>
                <a:latin typeface="Playfair Display"/>
                <a:ea typeface="Playfair Display"/>
                <a:cs typeface="Playfair Display"/>
                <a:sym typeface="Playfair Display"/>
              </a:rPr>
              <a:t>Meeting Agenda</a:t>
            </a:r>
            <a:endParaRPr>
              <a:solidFill>
                <a:schemeClr val="accent5"/>
              </a:solidFill>
              <a:latin typeface="Playfair Display"/>
              <a:ea typeface="Playfair Display"/>
              <a:cs typeface="Playfair Display"/>
              <a:sym typeface="Playfair Display"/>
            </a:endParaRPr>
          </a:p>
        </p:txBody>
      </p:sp>
      <p:sp>
        <p:nvSpPr>
          <p:cNvPr id="363" name="Google Shape;363;p50"/>
          <p:cNvSpPr txBox="1"/>
          <p:nvPr>
            <p:ph idx="4294967295" type="body"/>
          </p:nvPr>
        </p:nvSpPr>
        <p:spPr>
          <a:xfrm>
            <a:off x="1790450" y="1569775"/>
            <a:ext cx="7353600" cy="3021600"/>
          </a:xfrm>
          <a:prstGeom prst="rect">
            <a:avLst/>
          </a:prstGeom>
          <a:ln cap="flat" cmpd="sng" w="9525">
            <a:solidFill>
              <a:srgbClr val="FF0000"/>
            </a:solidFill>
            <a:prstDash val="solid"/>
            <a:round/>
            <a:headEnd len="sm" w="sm" type="none"/>
            <a:tailEnd len="sm" w="sm" type="none"/>
          </a:ln>
        </p:spPr>
        <p:txBody>
          <a:bodyPr anchorCtr="0" anchor="t" bIns="91425" lIns="91425" spcFirstLastPara="1" rIns="91425" wrap="square" tIns="91425">
            <a:normAutofit/>
          </a:bodyPr>
          <a:lstStyle/>
          <a:p>
            <a:pPr indent="-298450" lvl="0" marL="457200" rtl="0" algn="l">
              <a:lnSpc>
                <a:spcPct val="150000"/>
              </a:lnSpc>
              <a:spcBef>
                <a:spcPts val="0"/>
              </a:spcBef>
              <a:spcAft>
                <a:spcPts val="0"/>
              </a:spcAft>
              <a:buClr>
                <a:schemeClr val="accent4"/>
              </a:buClr>
              <a:buSzPts val="1100"/>
              <a:buFont typeface="Lato"/>
              <a:buAutoNum type="arabicPeriod"/>
            </a:pPr>
            <a:r>
              <a:rPr lang="en" sz="1600">
                <a:latin typeface="Lato"/>
                <a:ea typeface="Lato"/>
                <a:cs typeface="Lato"/>
                <a:sym typeface="Lato"/>
              </a:rPr>
              <a:t>Opening remarks &amp; senator sign-in</a:t>
            </a:r>
            <a:endParaRPr sz="1600">
              <a:latin typeface="Lato"/>
              <a:ea typeface="Lato"/>
              <a:cs typeface="Lato"/>
              <a:sym typeface="Lato"/>
            </a:endParaRPr>
          </a:p>
          <a:p>
            <a:pPr indent="-298450" lvl="0" marL="457200" rtl="0" algn="l">
              <a:lnSpc>
                <a:spcPct val="150000"/>
              </a:lnSpc>
              <a:spcBef>
                <a:spcPts val="0"/>
              </a:spcBef>
              <a:spcAft>
                <a:spcPts val="0"/>
              </a:spcAft>
              <a:buClr>
                <a:schemeClr val="accent4"/>
              </a:buClr>
              <a:buSzPts val="1100"/>
              <a:buFont typeface="Lato"/>
              <a:buAutoNum type="arabicPeriod"/>
            </a:pPr>
            <a:r>
              <a:rPr lang="en" sz="1600">
                <a:latin typeface="Lato"/>
                <a:ea typeface="Lato"/>
                <a:cs typeface="Lato"/>
                <a:sym typeface="Lato"/>
              </a:rPr>
              <a:t>Exec Board Reports</a:t>
            </a:r>
            <a:r>
              <a:rPr lang="en" sz="1600">
                <a:latin typeface="Lato"/>
                <a:ea typeface="Lato"/>
                <a:cs typeface="Lato"/>
                <a:sym typeface="Lato"/>
              </a:rPr>
              <a:t> </a:t>
            </a:r>
            <a:endParaRPr sz="1600">
              <a:latin typeface="Lato"/>
              <a:ea typeface="Lato"/>
              <a:cs typeface="Lato"/>
              <a:sym typeface="Lato"/>
            </a:endParaRPr>
          </a:p>
          <a:p>
            <a:pPr indent="-298450" lvl="0" marL="457200" rtl="0" algn="l">
              <a:lnSpc>
                <a:spcPct val="150000"/>
              </a:lnSpc>
              <a:spcBef>
                <a:spcPts val="0"/>
              </a:spcBef>
              <a:spcAft>
                <a:spcPts val="0"/>
              </a:spcAft>
              <a:buClr>
                <a:schemeClr val="accent4"/>
              </a:buClr>
              <a:buSzPts val="1100"/>
              <a:buFont typeface="Lato"/>
              <a:buAutoNum type="arabicPeriod"/>
            </a:pPr>
            <a:r>
              <a:rPr lang="en" sz="1600">
                <a:latin typeface="Lato"/>
                <a:ea typeface="Lato"/>
                <a:cs typeface="Lato"/>
                <a:sym typeface="Lato"/>
              </a:rPr>
              <a:t>Commission and Committee Reports: Open remarks</a:t>
            </a:r>
            <a:endParaRPr sz="1600">
              <a:latin typeface="Lato"/>
              <a:ea typeface="Lato"/>
              <a:cs typeface="Lato"/>
              <a:sym typeface="Lato"/>
            </a:endParaRPr>
          </a:p>
          <a:p>
            <a:pPr indent="-298450" lvl="0" marL="457200" rtl="0" algn="l">
              <a:lnSpc>
                <a:spcPct val="150000"/>
              </a:lnSpc>
              <a:spcBef>
                <a:spcPts val="0"/>
              </a:spcBef>
              <a:spcAft>
                <a:spcPts val="0"/>
              </a:spcAft>
              <a:buClr>
                <a:schemeClr val="accent4"/>
              </a:buClr>
              <a:buSzPts val="1100"/>
              <a:buFont typeface="Lato"/>
              <a:buAutoNum type="arabicPeriod"/>
            </a:pPr>
            <a:r>
              <a:rPr lang="en" sz="1600">
                <a:latin typeface="Lato"/>
                <a:ea typeface="Lato"/>
                <a:cs typeface="Lato"/>
                <a:sym typeface="Lato"/>
              </a:rPr>
              <a:t>Ad hoc reports: Housing</a:t>
            </a:r>
            <a:endParaRPr sz="1600">
              <a:latin typeface="Lato"/>
              <a:ea typeface="Lato"/>
              <a:cs typeface="Lato"/>
              <a:sym typeface="Lato"/>
            </a:endParaRPr>
          </a:p>
          <a:p>
            <a:pPr indent="-298450" lvl="0" marL="457200" rtl="0" algn="l">
              <a:lnSpc>
                <a:spcPct val="150000"/>
              </a:lnSpc>
              <a:spcBef>
                <a:spcPts val="0"/>
              </a:spcBef>
              <a:spcAft>
                <a:spcPts val="0"/>
              </a:spcAft>
              <a:buClr>
                <a:schemeClr val="accent4"/>
              </a:buClr>
              <a:buSzPts val="1100"/>
              <a:buFont typeface="Lato"/>
              <a:buAutoNum type="arabicPeriod"/>
            </a:pPr>
            <a:r>
              <a:rPr lang="en" sz="1600">
                <a:latin typeface="Lato"/>
                <a:ea typeface="Lato"/>
                <a:cs typeface="Lato"/>
                <a:sym typeface="Lato"/>
              </a:rPr>
              <a:t>Unfinished business: None</a:t>
            </a:r>
            <a:endParaRPr sz="1600">
              <a:latin typeface="Lato"/>
              <a:ea typeface="Lato"/>
              <a:cs typeface="Lato"/>
              <a:sym typeface="Lato"/>
            </a:endParaRPr>
          </a:p>
          <a:p>
            <a:pPr indent="-298450" lvl="0" marL="457200" rtl="0" algn="l">
              <a:lnSpc>
                <a:spcPct val="150000"/>
              </a:lnSpc>
              <a:spcBef>
                <a:spcPts val="0"/>
              </a:spcBef>
              <a:spcAft>
                <a:spcPts val="0"/>
              </a:spcAft>
              <a:buClr>
                <a:schemeClr val="accent4"/>
              </a:buClr>
              <a:buSzPts val="1100"/>
              <a:buFont typeface="Lato"/>
              <a:buAutoNum type="arabicPeriod"/>
            </a:pPr>
            <a:r>
              <a:rPr lang="en" sz="1600">
                <a:latin typeface="Lato"/>
                <a:ea typeface="Lato"/>
                <a:cs typeface="Lato"/>
                <a:sym typeface="Lato"/>
              </a:rPr>
              <a:t>New business: Bylaws, </a:t>
            </a:r>
            <a:r>
              <a:rPr lang="en" sz="1600">
                <a:solidFill>
                  <a:schemeClr val="accent4"/>
                </a:solidFill>
                <a:latin typeface="Lato"/>
                <a:ea typeface="Lato"/>
                <a:cs typeface="Lato"/>
                <a:sym typeface="Lato"/>
              </a:rPr>
              <a:t>Advocacy Elections/Election Czar</a:t>
            </a:r>
            <a:endParaRPr sz="1600">
              <a:solidFill>
                <a:schemeClr val="dk1"/>
              </a:solidFill>
              <a:latin typeface="Lato"/>
              <a:ea typeface="Lato"/>
              <a:cs typeface="Lato"/>
              <a:sym typeface="Lato"/>
            </a:endParaRPr>
          </a:p>
          <a:p>
            <a:pPr indent="-298450" lvl="0" marL="457200" rtl="0" algn="l">
              <a:lnSpc>
                <a:spcPct val="150000"/>
              </a:lnSpc>
              <a:spcBef>
                <a:spcPts val="0"/>
              </a:spcBef>
              <a:spcAft>
                <a:spcPts val="0"/>
              </a:spcAft>
              <a:buClr>
                <a:schemeClr val="accent4"/>
              </a:buClr>
              <a:buSzPts val="1100"/>
              <a:buFont typeface="Lato"/>
              <a:buAutoNum type="arabicPeriod"/>
            </a:pPr>
            <a:r>
              <a:rPr lang="en" sz="1600">
                <a:latin typeface="Lato"/>
                <a:ea typeface="Lato"/>
                <a:cs typeface="Lato"/>
                <a:sym typeface="Lato"/>
              </a:rPr>
              <a:t>Closing remarks: Reminders, Communication, Events!</a:t>
            </a:r>
            <a:endParaRPr sz="1600">
              <a:latin typeface="Lato"/>
              <a:ea typeface="Lato"/>
              <a:cs typeface="Lato"/>
              <a:sym typeface="Lato"/>
            </a:endParaRPr>
          </a:p>
        </p:txBody>
      </p:sp>
      <p:sp>
        <p:nvSpPr>
          <p:cNvPr id="364" name="Google Shape;364;p5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5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Playfair Display"/>
                <a:ea typeface="Playfair Display"/>
                <a:cs typeface="Playfair Display"/>
                <a:sym typeface="Playfair Display"/>
              </a:rPr>
              <a:t>0. Vote To Amend Agenda</a:t>
            </a:r>
            <a:endParaRPr>
              <a:latin typeface="Playfair Display"/>
              <a:ea typeface="Playfair Display"/>
              <a:cs typeface="Playfair Display"/>
              <a:sym typeface="Playfair Display"/>
            </a:endParaRPr>
          </a:p>
        </p:txBody>
      </p:sp>
      <p:sp>
        <p:nvSpPr>
          <p:cNvPr id="370" name="Google Shape;370;p51"/>
          <p:cNvSpPr txBox="1"/>
          <p:nvPr>
            <p:ph idx="1" type="body"/>
          </p:nvPr>
        </p:nvSpPr>
        <p:spPr>
          <a:xfrm>
            <a:off x="311700" y="143445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000"/>
              <a:t>Amend Agenda: add approval of </a:t>
            </a:r>
            <a:r>
              <a:rPr lang="en" sz="2000">
                <a:solidFill>
                  <a:schemeClr val="accent4"/>
                </a:solidFill>
                <a:latin typeface="Lato"/>
                <a:ea typeface="Lato"/>
                <a:cs typeface="Lato"/>
                <a:sym typeface="Lato"/>
              </a:rPr>
              <a:t>Advocacy Elections/Election Czar</a:t>
            </a:r>
            <a:r>
              <a:rPr lang="en" sz="2000"/>
              <a:t> to New Business.</a:t>
            </a:r>
            <a:endParaRPr sz="2000"/>
          </a:p>
          <a:p>
            <a:pPr indent="0" lvl="0" marL="0" rtl="0" algn="l">
              <a:spcBef>
                <a:spcPts val="1200"/>
              </a:spcBef>
              <a:spcAft>
                <a:spcPts val="1200"/>
              </a:spcAft>
              <a:buNone/>
            </a:pPr>
            <a:r>
              <a:t/>
            </a:r>
            <a:endParaRPr/>
          </a:p>
        </p:txBody>
      </p:sp>
      <p:sp>
        <p:nvSpPr>
          <p:cNvPr id="371" name="Google Shape;371;p51"/>
          <p:cNvSpPr txBox="1"/>
          <p:nvPr/>
        </p:nvSpPr>
        <p:spPr>
          <a:xfrm>
            <a:off x="2724775" y="4538800"/>
            <a:ext cx="42765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u="sng">
                <a:solidFill>
                  <a:schemeClr val="hlink"/>
                </a:solidFill>
                <a:hlinkClick r:id="rId3"/>
              </a:rPr>
              <a:t>https://tinyurl.com/GPSSAgendaVote824</a:t>
            </a:r>
            <a:r>
              <a:rPr lang="en" sz="1600"/>
              <a:t> </a:t>
            </a:r>
            <a:endParaRPr sz="1600"/>
          </a:p>
        </p:txBody>
      </p:sp>
      <p:pic>
        <p:nvPicPr>
          <p:cNvPr id="372" name="Google Shape;372;p51"/>
          <p:cNvPicPr preferRelativeResize="0"/>
          <p:nvPr/>
        </p:nvPicPr>
        <p:blipFill>
          <a:blip r:embed="rId4">
            <a:alphaModFix/>
          </a:blip>
          <a:stretch>
            <a:fillRect/>
          </a:stretch>
        </p:blipFill>
        <p:spPr>
          <a:xfrm>
            <a:off x="3336725" y="2194775"/>
            <a:ext cx="2344025" cy="23440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52"/>
          <p:cNvSpPr txBox="1"/>
          <p:nvPr>
            <p:ph type="title"/>
          </p:nvPr>
        </p:nvSpPr>
        <p:spPr>
          <a:xfrm>
            <a:off x="2574675" y="505300"/>
            <a:ext cx="6627000" cy="8418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
                <a:solidFill>
                  <a:schemeClr val="accent5"/>
                </a:solidFill>
                <a:latin typeface="Playfair Display"/>
                <a:ea typeface="Playfair Display"/>
                <a:cs typeface="Playfair Display"/>
                <a:sym typeface="Playfair Display"/>
              </a:rPr>
              <a:t>Meeting Agenda</a:t>
            </a:r>
            <a:endParaRPr>
              <a:solidFill>
                <a:schemeClr val="accent5"/>
              </a:solidFill>
              <a:latin typeface="Playfair Display"/>
              <a:ea typeface="Playfair Display"/>
              <a:cs typeface="Playfair Display"/>
              <a:sym typeface="Playfair Display"/>
            </a:endParaRPr>
          </a:p>
        </p:txBody>
      </p:sp>
      <p:sp>
        <p:nvSpPr>
          <p:cNvPr id="378" name="Google Shape;378;p52"/>
          <p:cNvSpPr txBox="1"/>
          <p:nvPr>
            <p:ph idx="4294967295" type="body"/>
          </p:nvPr>
        </p:nvSpPr>
        <p:spPr>
          <a:xfrm>
            <a:off x="1790450" y="1569775"/>
            <a:ext cx="7353600" cy="3021600"/>
          </a:xfrm>
          <a:prstGeom prst="rect">
            <a:avLst/>
          </a:prstGeom>
          <a:ln cap="flat" cmpd="sng" w="9525">
            <a:solidFill>
              <a:srgbClr val="FF0000"/>
            </a:solidFill>
            <a:prstDash val="solid"/>
            <a:round/>
            <a:headEnd len="sm" w="sm" type="none"/>
            <a:tailEnd len="sm" w="sm" type="none"/>
          </a:ln>
        </p:spPr>
        <p:txBody>
          <a:bodyPr anchorCtr="0" anchor="t" bIns="91425" lIns="91425" spcFirstLastPara="1" rIns="91425" wrap="square" tIns="91425">
            <a:normAutofit/>
          </a:bodyPr>
          <a:lstStyle/>
          <a:p>
            <a:pPr indent="-298450" lvl="0" marL="457200" rtl="0" algn="l">
              <a:lnSpc>
                <a:spcPct val="150000"/>
              </a:lnSpc>
              <a:spcBef>
                <a:spcPts val="0"/>
              </a:spcBef>
              <a:spcAft>
                <a:spcPts val="0"/>
              </a:spcAft>
              <a:buClr>
                <a:schemeClr val="accent4"/>
              </a:buClr>
              <a:buSzPts val="1100"/>
              <a:buFont typeface="Lato"/>
              <a:buAutoNum type="arabicPeriod"/>
            </a:pPr>
            <a:r>
              <a:rPr lang="en" sz="1600">
                <a:latin typeface="Lato"/>
                <a:ea typeface="Lato"/>
                <a:cs typeface="Lato"/>
                <a:sym typeface="Lato"/>
              </a:rPr>
              <a:t>Opening remarks &amp; senator sign-in</a:t>
            </a:r>
            <a:endParaRPr sz="1600">
              <a:latin typeface="Lato"/>
              <a:ea typeface="Lato"/>
              <a:cs typeface="Lato"/>
              <a:sym typeface="Lato"/>
            </a:endParaRPr>
          </a:p>
          <a:p>
            <a:pPr indent="-298450" lvl="0" marL="457200" rtl="0" algn="l">
              <a:lnSpc>
                <a:spcPct val="150000"/>
              </a:lnSpc>
              <a:spcBef>
                <a:spcPts val="0"/>
              </a:spcBef>
              <a:spcAft>
                <a:spcPts val="0"/>
              </a:spcAft>
              <a:buClr>
                <a:schemeClr val="accent4"/>
              </a:buClr>
              <a:buSzPts val="1100"/>
              <a:buFont typeface="Lato"/>
              <a:buAutoNum type="arabicPeriod"/>
            </a:pPr>
            <a:r>
              <a:rPr lang="en" sz="1600">
                <a:latin typeface="Lato"/>
                <a:ea typeface="Lato"/>
                <a:cs typeface="Lato"/>
                <a:sym typeface="Lato"/>
              </a:rPr>
              <a:t>Exec Board Reports </a:t>
            </a:r>
            <a:endParaRPr sz="1600">
              <a:latin typeface="Lato"/>
              <a:ea typeface="Lato"/>
              <a:cs typeface="Lato"/>
              <a:sym typeface="Lato"/>
            </a:endParaRPr>
          </a:p>
          <a:p>
            <a:pPr indent="-298450" lvl="0" marL="457200" rtl="0" algn="l">
              <a:lnSpc>
                <a:spcPct val="150000"/>
              </a:lnSpc>
              <a:spcBef>
                <a:spcPts val="0"/>
              </a:spcBef>
              <a:spcAft>
                <a:spcPts val="0"/>
              </a:spcAft>
              <a:buClr>
                <a:schemeClr val="accent4"/>
              </a:buClr>
              <a:buSzPts val="1100"/>
              <a:buFont typeface="Lato"/>
              <a:buAutoNum type="arabicPeriod"/>
            </a:pPr>
            <a:r>
              <a:rPr lang="en" sz="1600">
                <a:latin typeface="Lato"/>
                <a:ea typeface="Lato"/>
                <a:cs typeface="Lato"/>
                <a:sym typeface="Lato"/>
              </a:rPr>
              <a:t>Commission and Committee Reports: Open remarks</a:t>
            </a:r>
            <a:endParaRPr sz="1600">
              <a:latin typeface="Lato"/>
              <a:ea typeface="Lato"/>
              <a:cs typeface="Lato"/>
              <a:sym typeface="Lato"/>
            </a:endParaRPr>
          </a:p>
          <a:p>
            <a:pPr indent="-298450" lvl="0" marL="457200" rtl="0" algn="l">
              <a:lnSpc>
                <a:spcPct val="150000"/>
              </a:lnSpc>
              <a:spcBef>
                <a:spcPts val="0"/>
              </a:spcBef>
              <a:spcAft>
                <a:spcPts val="0"/>
              </a:spcAft>
              <a:buClr>
                <a:schemeClr val="accent4"/>
              </a:buClr>
              <a:buSzPts val="1100"/>
              <a:buFont typeface="Lato"/>
              <a:buAutoNum type="arabicPeriod"/>
            </a:pPr>
            <a:r>
              <a:rPr lang="en" sz="1600">
                <a:latin typeface="Lato"/>
                <a:ea typeface="Lato"/>
                <a:cs typeface="Lato"/>
                <a:sym typeface="Lato"/>
              </a:rPr>
              <a:t>Ad hoc reports: Housing</a:t>
            </a:r>
            <a:endParaRPr sz="1600">
              <a:latin typeface="Lato"/>
              <a:ea typeface="Lato"/>
              <a:cs typeface="Lato"/>
              <a:sym typeface="Lato"/>
            </a:endParaRPr>
          </a:p>
          <a:p>
            <a:pPr indent="-298450" lvl="0" marL="457200" rtl="0" algn="l">
              <a:lnSpc>
                <a:spcPct val="150000"/>
              </a:lnSpc>
              <a:spcBef>
                <a:spcPts val="0"/>
              </a:spcBef>
              <a:spcAft>
                <a:spcPts val="0"/>
              </a:spcAft>
              <a:buClr>
                <a:schemeClr val="accent4"/>
              </a:buClr>
              <a:buSzPts val="1100"/>
              <a:buFont typeface="Lato"/>
              <a:buAutoNum type="arabicPeriod"/>
            </a:pPr>
            <a:r>
              <a:rPr lang="en" sz="1600">
                <a:latin typeface="Lato"/>
                <a:ea typeface="Lato"/>
                <a:cs typeface="Lato"/>
                <a:sym typeface="Lato"/>
              </a:rPr>
              <a:t>Unfinished business: None</a:t>
            </a:r>
            <a:endParaRPr sz="1600">
              <a:latin typeface="Lato"/>
              <a:ea typeface="Lato"/>
              <a:cs typeface="Lato"/>
              <a:sym typeface="Lato"/>
            </a:endParaRPr>
          </a:p>
          <a:p>
            <a:pPr indent="-298450" lvl="0" marL="457200" rtl="0" algn="l">
              <a:lnSpc>
                <a:spcPct val="150000"/>
              </a:lnSpc>
              <a:spcBef>
                <a:spcPts val="0"/>
              </a:spcBef>
              <a:spcAft>
                <a:spcPts val="0"/>
              </a:spcAft>
              <a:buClr>
                <a:schemeClr val="accent4"/>
              </a:buClr>
              <a:buSzPts val="1100"/>
              <a:buFont typeface="Lato"/>
              <a:buAutoNum type="arabicPeriod"/>
            </a:pPr>
            <a:r>
              <a:rPr lang="en" sz="1600">
                <a:latin typeface="Lato"/>
                <a:ea typeface="Lato"/>
                <a:cs typeface="Lato"/>
                <a:sym typeface="Lato"/>
              </a:rPr>
              <a:t>New business: Bylaws, </a:t>
            </a:r>
            <a:r>
              <a:rPr lang="en" sz="1600">
                <a:solidFill>
                  <a:schemeClr val="dk1"/>
                </a:solidFill>
                <a:latin typeface="Lato"/>
                <a:ea typeface="Lato"/>
                <a:cs typeface="Lato"/>
                <a:sym typeface="Lato"/>
              </a:rPr>
              <a:t>Advocacy Elections/Election Czar</a:t>
            </a:r>
            <a:endParaRPr sz="1600">
              <a:solidFill>
                <a:schemeClr val="dk1"/>
              </a:solidFill>
              <a:latin typeface="Lato"/>
              <a:ea typeface="Lato"/>
              <a:cs typeface="Lato"/>
              <a:sym typeface="Lato"/>
            </a:endParaRPr>
          </a:p>
          <a:p>
            <a:pPr indent="-298450" lvl="0" marL="457200" rtl="0" algn="l">
              <a:lnSpc>
                <a:spcPct val="150000"/>
              </a:lnSpc>
              <a:spcBef>
                <a:spcPts val="0"/>
              </a:spcBef>
              <a:spcAft>
                <a:spcPts val="0"/>
              </a:spcAft>
              <a:buClr>
                <a:schemeClr val="accent4"/>
              </a:buClr>
              <a:buSzPts val="1100"/>
              <a:buFont typeface="Lato"/>
              <a:buAutoNum type="arabicPeriod"/>
            </a:pPr>
            <a:r>
              <a:rPr lang="en" sz="1600">
                <a:latin typeface="Lato"/>
                <a:ea typeface="Lato"/>
                <a:cs typeface="Lato"/>
                <a:sym typeface="Lato"/>
              </a:rPr>
              <a:t>Closing remarks: Reminders, Communication, Events!</a:t>
            </a:r>
            <a:endParaRPr sz="1600">
              <a:latin typeface="Lato"/>
              <a:ea typeface="Lato"/>
              <a:cs typeface="Lato"/>
              <a:sym typeface="Lato"/>
            </a:endParaRPr>
          </a:p>
        </p:txBody>
      </p:sp>
      <p:sp>
        <p:nvSpPr>
          <p:cNvPr id="379" name="Google Shape;379;p5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53"/>
          <p:cNvSpPr txBox="1"/>
          <p:nvPr>
            <p:ph type="title"/>
          </p:nvPr>
        </p:nvSpPr>
        <p:spPr>
          <a:xfrm>
            <a:off x="64000" y="445025"/>
            <a:ext cx="8520600" cy="572700"/>
          </a:xfrm>
          <a:prstGeom prst="rect">
            <a:avLst/>
          </a:prstGeom>
        </p:spPr>
        <p:txBody>
          <a:bodyPr anchorCtr="0" anchor="t" bIns="91425" lIns="91425" spcFirstLastPara="1" rIns="91425" wrap="square" tIns="91425">
            <a:normAutofit fontScale="90000"/>
          </a:bodyPr>
          <a:lstStyle/>
          <a:p>
            <a:pPr indent="-457200" lvl="0" marL="457200" rtl="0" algn="l">
              <a:spcBef>
                <a:spcPts val="0"/>
              </a:spcBef>
              <a:spcAft>
                <a:spcPts val="0"/>
              </a:spcAft>
              <a:buSzPct val="100000"/>
              <a:buFont typeface="Playfair Display"/>
              <a:buAutoNum type="arabicPeriod"/>
            </a:pPr>
            <a:r>
              <a:rPr lang="en">
                <a:latin typeface="Playfair Display"/>
                <a:ea typeface="Playfair Display"/>
                <a:cs typeface="Playfair Display"/>
                <a:sym typeface="Playfair Display"/>
              </a:rPr>
              <a:t>Opening Remarks</a:t>
            </a:r>
            <a:endParaRPr>
              <a:latin typeface="Playfair Display"/>
              <a:ea typeface="Playfair Display"/>
              <a:cs typeface="Playfair Display"/>
              <a:sym typeface="Playfair Display"/>
            </a:endParaRPr>
          </a:p>
        </p:txBody>
      </p:sp>
      <p:sp>
        <p:nvSpPr>
          <p:cNvPr id="385" name="Google Shape;385;p53"/>
          <p:cNvSpPr txBox="1"/>
          <p:nvPr>
            <p:ph idx="1" type="body"/>
          </p:nvPr>
        </p:nvSpPr>
        <p:spPr>
          <a:xfrm>
            <a:off x="187850" y="1697475"/>
            <a:ext cx="6543900" cy="1151100"/>
          </a:xfrm>
          <a:prstGeom prst="rect">
            <a:avLst/>
          </a:prstGeom>
        </p:spPr>
        <p:txBody>
          <a:bodyPr anchorCtr="0" anchor="t" bIns="91425" lIns="91425" spcFirstLastPara="1" rIns="91425" wrap="square" tIns="91425">
            <a:normAutofit fontScale="25000" lnSpcReduction="20000"/>
          </a:bodyPr>
          <a:lstStyle/>
          <a:p>
            <a:pPr indent="0" lvl="0" marL="0" rtl="0" algn="ctr">
              <a:spcBef>
                <a:spcPts val="0"/>
              </a:spcBef>
              <a:spcAft>
                <a:spcPts val="0"/>
              </a:spcAft>
              <a:buNone/>
            </a:pPr>
            <a:r>
              <a:t/>
            </a:r>
            <a:endParaRPr b="1" sz="2400"/>
          </a:p>
          <a:p>
            <a:pPr indent="0" lvl="0" marL="0" rtl="0" algn="l">
              <a:spcBef>
                <a:spcPts val="1200"/>
              </a:spcBef>
              <a:spcAft>
                <a:spcPts val="0"/>
              </a:spcAft>
              <a:buNone/>
            </a:pPr>
            <a:r>
              <a:rPr b="1" lang="en" sz="8030"/>
              <a:t>Welcome to the first GPSS meeting of 2023! </a:t>
            </a:r>
            <a:r>
              <a:rPr b="1" lang="en" sz="8030">
                <a:solidFill>
                  <a:srgbClr val="B45F06"/>
                </a:solidFill>
              </a:rPr>
              <a:t>Sign-in</a:t>
            </a:r>
            <a:r>
              <a:rPr b="1" lang="en" sz="8030"/>
              <a:t> if you have not! </a:t>
            </a:r>
            <a:endParaRPr b="1" sz="8030"/>
          </a:p>
          <a:p>
            <a:pPr indent="0" lvl="0" marL="0" rtl="0" algn="l">
              <a:spcBef>
                <a:spcPts val="1200"/>
              </a:spcBef>
              <a:spcAft>
                <a:spcPts val="1200"/>
              </a:spcAft>
              <a:buNone/>
            </a:pPr>
            <a:r>
              <a:t/>
            </a:r>
            <a:endParaRPr/>
          </a:p>
        </p:txBody>
      </p:sp>
      <p:sp>
        <p:nvSpPr>
          <p:cNvPr id="386" name="Google Shape;386;p5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387" name="Google Shape;387;p53"/>
          <p:cNvPicPr preferRelativeResize="0"/>
          <p:nvPr/>
        </p:nvPicPr>
        <p:blipFill>
          <a:blip r:embed="rId3">
            <a:alphaModFix/>
          </a:blip>
          <a:stretch>
            <a:fillRect/>
          </a:stretch>
        </p:blipFill>
        <p:spPr>
          <a:xfrm>
            <a:off x="7045250" y="1231250"/>
            <a:ext cx="1883450" cy="1883450"/>
          </a:xfrm>
          <a:prstGeom prst="rect">
            <a:avLst/>
          </a:prstGeom>
          <a:noFill/>
          <a:ln>
            <a:noFill/>
          </a:ln>
        </p:spPr>
      </p:pic>
      <p:sp>
        <p:nvSpPr>
          <p:cNvPr id="388" name="Google Shape;388;p53"/>
          <p:cNvSpPr txBox="1"/>
          <p:nvPr>
            <p:ph idx="1" type="body"/>
          </p:nvPr>
        </p:nvSpPr>
        <p:spPr>
          <a:xfrm>
            <a:off x="6826425" y="3165700"/>
            <a:ext cx="2317500" cy="327000"/>
          </a:xfrm>
          <a:prstGeom prst="rect">
            <a:avLst/>
          </a:prstGeom>
        </p:spPr>
        <p:txBody>
          <a:bodyPr anchorCtr="0" anchor="t" bIns="91425" lIns="91425" spcFirstLastPara="1" rIns="91425" wrap="square" tIns="91425">
            <a:noAutofit/>
          </a:bodyPr>
          <a:lstStyle/>
          <a:p>
            <a:pPr indent="0" lvl="0" marL="0" rtl="0" algn="l">
              <a:lnSpc>
                <a:spcPct val="60000"/>
              </a:lnSpc>
              <a:spcBef>
                <a:spcPts val="0"/>
              </a:spcBef>
              <a:spcAft>
                <a:spcPts val="0"/>
              </a:spcAft>
              <a:buClr>
                <a:schemeClr val="dk1"/>
              </a:buClr>
              <a:buSzPts val="1100"/>
              <a:buFont typeface="Arial"/>
              <a:buNone/>
            </a:pPr>
            <a:r>
              <a:rPr lang="en" sz="1100" u="sng">
                <a:solidFill>
                  <a:schemeClr val="hlink"/>
                </a:solidFill>
                <a:latin typeface="Lato"/>
                <a:ea typeface="Lato"/>
                <a:cs typeface="Lato"/>
                <a:sym typeface="Lato"/>
                <a:hlinkClick r:id="rId4"/>
              </a:rPr>
              <a:t>https://tinyurl.com/GPSS23SignIn</a:t>
            </a:r>
            <a:r>
              <a:rPr lang="en" sz="1100">
                <a:solidFill>
                  <a:schemeClr val="lt1"/>
                </a:solidFill>
                <a:latin typeface="Lato"/>
                <a:ea typeface="Lato"/>
                <a:cs typeface="Lato"/>
                <a:sym typeface="Lato"/>
              </a:rPr>
              <a:t> </a:t>
            </a:r>
            <a:endParaRPr sz="1100">
              <a:solidFill>
                <a:schemeClr val="lt1"/>
              </a:solidFill>
              <a:latin typeface="Lato"/>
              <a:ea typeface="Lato"/>
              <a:cs typeface="Lato"/>
              <a:sym typeface="Lato"/>
            </a:endParaRPr>
          </a:p>
          <a:p>
            <a:pPr indent="0" lvl="0" marL="0" rtl="0" algn="l">
              <a:lnSpc>
                <a:spcPct val="60000"/>
              </a:lnSpc>
              <a:spcBef>
                <a:spcPts val="1200"/>
              </a:spcBef>
              <a:spcAft>
                <a:spcPts val="1200"/>
              </a:spcAft>
              <a:buClr>
                <a:schemeClr val="dk1"/>
              </a:buClr>
              <a:buSzPts val="1100"/>
              <a:buFont typeface="Arial"/>
              <a:buNone/>
            </a:pPr>
            <a:r>
              <a:t/>
            </a:r>
            <a:endParaRPr sz="1100">
              <a:solidFill>
                <a:schemeClr val="lt1"/>
              </a:solidFill>
              <a:latin typeface="Lato"/>
              <a:ea typeface="Lato"/>
              <a:cs typeface="Lato"/>
              <a:sym typeface="Lato"/>
            </a:endParaRPr>
          </a:p>
        </p:txBody>
      </p:sp>
      <p:sp>
        <p:nvSpPr>
          <p:cNvPr id="389" name="Google Shape;389;p53"/>
          <p:cNvSpPr txBox="1"/>
          <p:nvPr>
            <p:ph idx="1" type="body"/>
          </p:nvPr>
        </p:nvSpPr>
        <p:spPr>
          <a:xfrm>
            <a:off x="64000" y="3165700"/>
            <a:ext cx="8520600" cy="2433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b="1" sz="2400"/>
          </a:p>
          <a:p>
            <a:pPr indent="0" lvl="0" marL="0" rtl="0" algn="l">
              <a:spcBef>
                <a:spcPts val="1200"/>
              </a:spcBef>
              <a:spcAft>
                <a:spcPts val="0"/>
              </a:spcAft>
              <a:buNone/>
            </a:pPr>
            <a:r>
              <a:rPr lang="en" sz="2000"/>
              <a:t>If you have not registered as a Senator yet (</a:t>
            </a:r>
            <a:r>
              <a:rPr i="1" lang="en" sz="2000"/>
              <a:t>haven’t received the info emails this week</a:t>
            </a:r>
            <a:r>
              <a:rPr lang="en" sz="2000"/>
              <a:t>) please email</a:t>
            </a:r>
            <a:r>
              <a:rPr b="1" lang="en" sz="2000"/>
              <a:t> VP Yohan Sequeira (</a:t>
            </a:r>
            <a:r>
              <a:rPr b="1" lang="en" sz="2000" u="sng">
                <a:solidFill>
                  <a:schemeClr val="hlink"/>
                </a:solidFill>
                <a:hlinkClick r:id="rId5"/>
              </a:rPr>
              <a:t>yohans21@vt.edu</a:t>
            </a:r>
            <a:r>
              <a:rPr b="1" lang="en" sz="2000"/>
              <a:t>) </a:t>
            </a:r>
            <a:r>
              <a:rPr lang="en" sz="2000"/>
              <a:t>to be added to the roles!</a:t>
            </a:r>
            <a:endParaRPr sz="2000"/>
          </a:p>
          <a:p>
            <a:pPr indent="0" lvl="0" marL="0" rtl="0" algn="l">
              <a:spcBef>
                <a:spcPts val="1200"/>
              </a:spcBef>
              <a:spcAft>
                <a:spcPts val="1200"/>
              </a:spcAft>
              <a:buNone/>
            </a:pPr>
            <a:r>
              <a:t/>
            </a:r>
            <a:endParaRPr b="1"/>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7"/>
          <p:cNvSpPr txBox="1"/>
          <p:nvPr>
            <p:ph type="title"/>
          </p:nvPr>
        </p:nvSpPr>
        <p:spPr>
          <a:xfrm>
            <a:off x="1979050" y="505300"/>
            <a:ext cx="8257800" cy="8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lang="en" sz="3700">
                <a:solidFill>
                  <a:schemeClr val="accent5"/>
                </a:solidFill>
                <a:latin typeface="Playfair Display"/>
                <a:ea typeface="Playfair Display"/>
                <a:cs typeface="Playfair Display"/>
                <a:sym typeface="Playfair Display"/>
              </a:rPr>
              <a:t>Senator Sign-in/Dept. Check-In</a:t>
            </a:r>
            <a:endParaRPr sz="3700">
              <a:solidFill>
                <a:schemeClr val="accent5"/>
              </a:solidFill>
              <a:latin typeface="Playfair Display"/>
              <a:ea typeface="Playfair Display"/>
              <a:cs typeface="Playfair Display"/>
              <a:sym typeface="Playfair Display"/>
            </a:endParaRPr>
          </a:p>
        </p:txBody>
      </p:sp>
      <p:sp>
        <p:nvSpPr>
          <p:cNvPr id="144" name="Google Shape;144;p27"/>
          <p:cNvSpPr txBox="1"/>
          <p:nvPr>
            <p:ph idx="4294967295" type="body"/>
          </p:nvPr>
        </p:nvSpPr>
        <p:spPr>
          <a:xfrm>
            <a:off x="3107625" y="4372525"/>
            <a:ext cx="3913500" cy="675000"/>
          </a:xfrm>
          <a:prstGeom prst="rect">
            <a:avLst/>
          </a:prstGeom>
        </p:spPr>
        <p:txBody>
          <a:bodyPr anchorCtr="0" anchor="t" bIns="91425" lIns="91425" spcFirstLastPara="1" rIns="91425" wrap="square" tIns="91425">
            <a:normAutofit/>
          </a:bodyPr>
          <a:lstStyle/>
          <a:p>
            <a:pPr indent="0" lvl="0" marL="457200" rtl="0" algn="ctr">
              <a:lnSpc>
                <a:spcPct val="150000"/>
              </a:lnSpc>
              <a:spcBef>
                <a:spcPts val="0"/>
              </a:spcBef>
              <a:spcAft>
                <a:spcPts val="0"/>
              </a:spcAft>
              <a:buNone/>
            </a:pPr>
            <a:r>
              <a:rPr lang="en" sz="1600" u="sng">
                <a:solidFill>
                  <a:schemeClr val="hlink"/>
                </a:solidFill>
                <a:latin typeface="Lato"/>
                <a:ea typeface="Lato"/>
                <a:cs typeface="Lato"/>
                <a:sym typeface="Lato"/>
                <a:hlinkClick r:id="rId3"/>
              </a:rPr>
              <a:t>https://tinyurl.com/GPSS23SignIn</a:t>
            </a:r>
            <a:r>
              <a:rPr lang="en" sz="1600">
                <a:latin typeface="Lato"/>
                <a:ea typeface="Lato"/>
                <a:cs typeface="Lato"/>
                <a:sym typeface="Lato"/>
              </a:rPr>
              <a:t> </a:t>
            </a:r>
            <a:endParaRPr sz="1600">
              <a:latin typeface="Lato"/>
              <a:ea typeface="Lato"/>
              <a:cs typeface="Lato"/>
              <a:sym typeface="Lato"/>
            </a:endParaRPr>
          </a:p>
        </p:txBody>
      </p:sp>
      <p:pic>
        <p:nvPicPr>
          <p:cNvPr id="145" name="Google Shape;145;p27"/>
          <p:cNvPicPr preferRelativeResize="0"/>
          <p:nvPr/>
        </p:nvPicPr>
        <p:blipFill>
          <a:blip r:embed="rId4">
            <a:alphaModFix/>
          </a:blip>
          <a:stretch>
            <a:fillRect/>
          </a:stretch>
        </p:blipFill>
        <p:spPr>
          <a:xfrm>
            <a:off x="3709050" y="1347100"/>
            <a:ext cx="3025425" cy="3025425"/>
          </a:xfrm>
          <a:prstGeom prst="rect">
            <a:avLst/>
          </a:prstGeom>
          <a:noFill/>
          <a:ln>
            <a:noFill/>
          </a:ln>
        </p:spPr>
      </p:pic>
      <p:sp>
        <p:nvSpPr>
          <p:cNvPr id="146" name="Google Shape;146;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5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Playfair Display"/>
                <a:ea typeface="Playfair Display"/>
                <a:cs typeface="Playfair Display"/>
                <a:sym typeface="Playfair Display"/>
              </a:rPr>
              <a:t>Notes on Zoom and In-Person </a:t>
            </a:r>
            <a:endParaRPr>
              <a:latin typeface="Playfair Display"/>
              <a:ea typeface="Playfair Display"/>
              <a:cs typeface="Playfair Display"/>
              <a:sym typeface="Playfair Display"/>
            </a:endParaRPr>
          </a:p>
        </p:txBody>
      </p:sp>
      <p:sp>
        <p:nvSpPr>
          <p:cNvPr id="395" name="Google Shape;395;p54"/>
          <p:cNvSpPr txBox="1"/>
          <p:nvPr>
            <p:ph idx="1" type="body"/>
          </p:nvPr>
        </p:nvSpPr>
        <p:spPr>
          <a:xfrm>
            <a:off x="311700" y="1434450"/>
            <a:ext cx="8520600" cy="3416400"/>
          </a:xfrm>
          <a:prstGeom prst="rect">
            <a:avLst/>
          </a:prstGeom>
        </p:spPr>
        <p:txBody>
          <a:bodyPr anchorCtr="0" anchor="t" bIns="91425" lIns="91425" spcFirstLastPara="1" rIns="91425" wrap="square" tIns="91425">
            <a:normAutofit fontScale="77500"/>
          </a:bodyPr>
          <a:lstStyle/>
          <a:p>
            <a:pPr indent="0" lvl="0" marL="0" rtl="0" algn="l">
              <a:spcBef>
                <a:spcPts val="0"/>
              </a:spcBef>
              <a:spcAft>
                <a:spcPts val="0"/>
              </a:spcAft>
              <a:buNone/>
            </a:pPr>
            <a:r>
              <a:rPr b="1" lang="en"/>
              <a:t>Voting: </a:t>
            </a:r>
            <a:r>
              <a:rPr lang="en"/>
              <a:t>Only senators and designated proxies may vote. Vote using yes (green checkmark), no (red X), and abstain (coffee cup away) emotes. </a:t>
            </a:r>
            <a:endParaRPr/>
          </a:p>
          <a:p>
            <a:pPr indent="0" lvl="0" marL="0" rtl="0" algn="l">
              <a:spcBef>
                <a:spcPts val="1200"/>
              </a:spcBef>
              <a:spcAft>
                <a:spcPts val="0"/>
              </a:spcAft>
              <a:buNone/>
            </a:pPr>
            <a:r>
              <a:rPr b="1" lang="en"/>
              <a:t>Speaking: </a:t>
            </a:r>
            <a:r>
              <a:rPr lang="en"/>
              <a:t>Everyone will be muted and you will have to use the raise hand feature to unmute yourself. Priority will be given to senators over general graduate students.</a:t>
            </a:r>
            <a:endParaRPr/>
          </a:p>
          <a:p>
            <a:pPr indent="0" lvl="0" marL="0" rtl="0" algn="l">
              <a:spcBef>
                <a:spcPts val="1200"/>
              </a:spcBef>
              <a:spcAft>
                <a:spcPts val="0"/>
              </a:spcAft>
              <a:buNone/>
            </a:pPr>
            <a:r>
              <a:rPr b="1" lang="en"/>
              <a:t>In-Person: </a:t>
            </a:r>
            <a:r>
              <a:rPr lang="en"/>
              <a:t>Please raise your hand with a thumbs-up for yes, thumbs-down for no and don’t </a:t>
            </a:r>
            <a:r>
              <a:rPr lang="en"/>
              <a:t>raise your hand to abstain.</a:t>
            </a:r>
            <a:endParaRPr/>
          </a:p>
          <a:p>
            <a:pPr indent="0" lvl="0" marL="0" rtl="0" algn="l">
              <a:spcBef>
                <a:spcPts val="1200"/>
              </a:spcBef>
              <a:spcAft>
                <a:spcPts val="0"/>
              </a:spcAft>
              <a:buNone/>
            </a:pPr>
            <a:r>
              <a:rPr lang="en"/>
              <a:t>Please RESET your emote after voting or raising your hand. We cannot distinguish between leftover emotes and current emotes so it is on you to remember to remove your answer after the vote concludes. If you do not lower your hand we may not call on you.</a:t>
            </a:r>
            <a:endParaRPr/>
          </a:p>
          <a:p>
            <a:pPr indent="0" lvl="0" marL="0" rtl="0" algn="l">
              <a:spcBef>
                <a:spcPts val="1200"/>
              </a:spcBef>
              <a:spcAft>
                <a:spcPts val="0"/>
              </a:spcAft>
              <a:buNone/>
            </a:pPr>
            <a:r>
              <a:t/>
            </a:r>
            <a:endParaRPr/>
          </a:p>
          <a:p>
            <a:pPr indent="0" lvl="0" marL="0" rtl="0" algn="l">
              <a:spcBef>
                <a:spcPts val="1200"/>
              </a:spcBef>
              <a:spcAft>
                <a:spcPts val="1200"/>
              </a:spcAft>
              <a:buClr>
                <a:schemeClr val="dk1"/>
              </a:buClr>
              <a:buSzPct val="61111"/>
              <a:buFont typeface="Arial"/>
              <a:buNone/>
            </a:pPr>
            <a:r>
              <a:rPr b="1" lang="en"/>
              <a:t>The most important rule</a:t>
            </a:r>
            <a:r>
              <a:rPr lang="en"/>
              <a:t> is that you </a:t>
            </a:r>
            <a:r>
              <a:rPr i="1" lang="en"/>
              <a:t>MUST</a:t>
            </a:r>
            <a:r>
              <a:rPr lang="en"/>
              <a:t> show off your pets and tell them they’re very good courtesy of the GPSS.</a:t>
            </a:r>
            <a:endParaRPr/>
          </a:p>
        </p:txBody>
      </p:sp>
      <p:sp>
        <p:nvSpPr>
          <p:cNvPr id="396" name="Google Shape;396;p5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5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Playfair Display"/>
                <a:ea typeface="Playfair Display"/>
                <a:cs typeface="Playfair Display"/>
                <a:sym typeface="Playfair Display"/>
              </a:rPr>
              <a:t>Vice President: Committees &amp; Senators</a:t>
            </a:r>
            <a:endParaRPr>
              <a:latin typeface="Playfair Display"/>
              <a:ea typeface="Playfair Display"/>
              <a:cs typeface="Playfair Display"/>
              <a:sym typeface="Playfair Display"/>
            </a:endParaRPr>
          </a:p>
        </p:txBody>
      </p:sp>
      <p:sp>
        <p:nvSpPr>
          <p:cNvPr id="402" name="Google Shape;402;p55"/>
          <p:cNvSpPr txBox="1"/>
          <p:nvPr>
            <p:ph idx="1" type="body"/>
          </p:nvPr>
        </p:nvSpPr>
        <p:spPr>
          <a:xfrm>
            <a:off x="89350" y="1197300"/>
            <a:ext cx="9003000" cy="3946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b="1" sz="2300" u="sng"/>
          </a:p>
          <a:p>
            <a:pPr indent="0" lvl="0" marL="0" rtl="0" algn="l">
              <a:spcBef>
                <a:spcPts val="1200"/>
              </a:spcBef>
              <a:spcAft>
                <a:spcPts val="0"/>
              </a:spcAft>
              <a:buNone/>
            </a:pPr>
            <a:r>
              <a:rPr b="1" lang="en" sz="2300" u="sng"/>
              <a:t>SIGN UP FOR </a:t>
            </a:r>
            <a:r>
              <a:rPr b="1" lang="en" sz="2300" u="sng"/>
              <a:t>COMMITTEES:</a:t>
            </a:r>
            <a:endParaRPr b="1" sz="2300" u="sng"/>
          </a:p>
          <a:p>
            <a:pPr indent="0" lvl="0" marL="0" rtl="0" algn="l">
              <a:spcBef>
                <a:spcPts val="1200"/>
              </a:spcBef>
              <a:spcAft>
                <a:spcPts val="0"/>
              </a:spcAft>
              <a:buNone/>
            </a:pPr>
            <a:r>
              <a:t/>
            </a:r>
            <a:endParaRPr sz="2300"/>
          </a:p>
          <a:p>
            <a:pPr indent="0" lvl="0" marL="0" rtl="0" algn="l">
              <a:spcBef>
                <a:spcPts val="1200"/>
              </a:spcBef>
              <a:spcAft>
                <a:spcPts val="0"/>
              </a:spcAft>
              <a:buNone/>
            </a:pPr>
            <a:r>
              <a:t/>
            </a:r>
            <a:endParaRPr sz="2300"/>
          </a:p>
          <a:p>
            <a:pPr indent="0" lvl="0" marL="0" rtl="0" algn="l">
              <a:spcBef>
                <a:spcPts val="1200"/>
              </a:spcBef>
              <a:spcAft>
                <a:spcPts val="0"/>
              </a:spcAft>
              <a:buNone/>
            </a:pPr>
            <a:r>
              <a:t/>
            </a:r>
            <a:endParaRPr sz="2300"/>
          </a:p>
          <a:p>
            <a:pPr indent="0" lvl="0" marL="0" rtl="0" algn="l">
              <a:spcBef>
                <a:spcPts val="1200"/>
              </a:spcBef>
              <a:spcAft>
                <a:spcPts val="1200"/>
              </a:spcAft>
              <a:buNone/>
            </a:pPr>
            <a:r>
              <a:rPr b="1" lang="en" sz="2000"/>
              <a:t>Please sign up by AUGUST 31st!</a:t>
            </a:r>
            <a:endParaRPr b="1" sz="2000"/>
          </a:p>
        </p:txBody>
      </p:sp>
      <p:sp>
        <p:nvSpPr>
          <p:cNvPr id="403" name="Google Shape;403;p5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404" name="Google Shape;404;p55"/>
          <p:cNvPicPr preferRelativeResize="0"/>
          <p:nvPr/>
        </p:nvPicPr>
        <p:blipFill>
          <a:blip r:embed="rId3">
            <a:alphaModFix/>
          </a:blip>
          <a:stretch>
            <a:fillRect/>
          </a:stretch>
        </p:blipFill>
        <p:spPr>
          <a:xfrm>
            <a:off x="4273925" y="1197300"/>
            <a:ext cx="2059275" cy="2059275"/>
          </a:xfrm>
          <a:prstGeom prst="rect">
            <a:avLst/>
          </a:prstGeom>
          <a:noFill/>
          <a:ln>
            <a:noFill/>
          </a:ln>
        </p:spPr>
      </p:pic>
      <p:sp>
        <p:nvSpPr>
          <p:cNvPr id="405" name="Google Shape;405;p55"/>
          <p:cNvSpPr txBox="1"/>
          <p:nvPr/>
        </p:nvSpPr>
        <p:spPr>
          <a:xfrm>
            <a:off x="3198213" y="3256575"/>
            <a:ext cx="4792800" cy="538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 sz="2300" u="sng">
                <a:solidFill>
                  <a:schemeClr val="hlink"/>
                </a:solidFill>
                <a:latin typeface="Crimson Text"/>
                <a:ea typeface="Crimson Text"/>
                <a:cs typeface="Crimson Text"/>
                <a:sym typeface="Crimson Text"/>
                <a:hlinkClick r:id="rId4"/>
              </a:rPr>
              <a:t>https://tinyurl.com/GPSS23Signup</a:t>
            </a:r>
            <a:r>
              <a:rPr lang="en" sz="2300">
                <a:solidFill>
                  <a:schemeClr val="dk2"/>
                </a:solidFill>
                <a:latin typeface="Crimson Text"/>
                <a:ea typeface="Crimson Text"/>
                <a:cs typeface="Crimson Text"/>
                <a:sym typeface="Crimson Text"/>
              </a:rPr>
              <a:t>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56"/>
          <p:cNvSpPr txBox="1"/>
          <p:nvPr>
            <p:ph type="title"/>
          </p:nvPr>
        </p:nvSpPr>
        <p:spPr>
          <a:xfrm>
            <a:off x="0" y="349850"/>
            <a:ext cx="91440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888">
                <a:latin typeface="Playfair Display"/>
                <a:ea typeface="Playfair Display"/>
                <a:cs typeface="Playfair Display"/>
                <a:sym typeface="Playfair Display"/>
              </a:rPr>
              <a:t>New Ad-Hoc Committees: Climate &amp; Culture </a:t>
            </a:r>
            <a:r>
              <a:rPr lang="en">
                <a:latin typeface="Playfair Display"/>
                <a:ea typeface="Playfair Display"/>
                <a:cs typeface="Playfair Display"/>
                <a:sym typeface="Playfair Display"/>
              </a:rPr>
              <a:t> </a:t>
            </a:r>
            <a:endParaRPr>
              <a:latin typeface="Playfair Display"/>
              <a:ea typeface="Playfair Display"/>
              <a:cs typeface="Playfair Display"/>
              <a:sym typeface="Playfair Display"/>
            </a:endParaRPr>
          </a:p>
        </p:txBody>
      </p:sp>
      <p:sp>
        <p:nvSpPr>
          <p:cNvPr id="411" name="Google Shape;411;p56"/>
          <p:cNvSpPr txBox="1"/>
          <p:nvPr>
            <p:ph idx="1" type="body"/>
          </p:nvPr>
        </p:nvSpPr>
        <p:spPr>
          <a:xfrm>
            <a:off x="311700" y="143445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000"/>
              <a:t>Establishing a new Ad-Hoc Committee to:</a:t>
            </a:r>
            <a:endParaRPr sz="2000"/>
          </a:p>
          <a:p>
            <a:pPr indent="-355600" lvl="0" marL="457200" rtl="0" algn="l">
              <a:spcBef>
                <a:spcPts val="1200"/>
              </a:spcBef>
              <a:spcAft>
                <a:spcPts val="0"/>
              </a:spcAft>
              <a:buSzPts val="2000"/>
              <a:buChar char="●"/>
            </a:pPr>
            <a:r>
              <a:rPr lang="en" sz="2000"/>
              <a:t>Determine 4 departments to perform climate &amp; culture survey in</a:t>
            </a:r>
            <a:endParaRPr sz="2000"/>
          </a:p>
          <a:p>
            <a:pPr indent="-355600" lvl="0" marL="457200" rtl="0" algn="l">
              <a:spcBef>
                <a:spcPts val="0"/>
              </a:spcBef>
              <a:spcAft>
                <a:spcPts val="0"/>
              </a:spcAft>
              <a:buSzPts val="2000"/>
              <a:buChar char="●"/>
            </a:pPr>
            <a:r>
              <a:rPr lang="en" sz="2000"/>
              <a:t>Help advertise climate &amp; culture survey</a:t>
            </a:r>
            <a:endParaRPr sz="2000"/>
          </a:p>
          <a:p>
            <a:pPr indent="-355600" lvl="0" marL="457200" rtl="0" algn="l">
              <a:spcBef>
                <a:spcPts val="0"/>
              </a:spcBef>
              <a:spcAft>
                <a:spcPts val="0"/>
              </a:spcAft>
              <a:buSzPts val="2000"/>
              <a:buChar char="●"/>
            </a:pPr>
            <a:r>
              <a:rPr lang="en" sz="2000"/>
              <a:t>Analyze the results and make an executive summary</a:t>
            </a:r>
            <a:endParaRPr sz="2000"/>
          </a:p>
          <a:p>
            <a:pPr indent="-355600" lvl="0" marL="457200" rtl="0" algn="l">
              <a:spcBef>
                <a:spcPts val="0"/>
              </a:spcBef>
              <a:spcAft>
                <a:spcPts val="0"/>
              </a:spcAft>
              <a:buSzPts val="2000"/>
              <a:buChar char="●"/>
            </a:pPr>
            <a:r>
              <a:rPr b="1" lang="en" sz="2000"/>
              <a:t>Need 2-4 volunteers</a:t>
            </a:r>
            <a:endParaRPr b="1" sz="2000"/>
          </a:p>
        </p:txBody>
      </p:sp>
      <p:sp>
        <p:nvSpPr>
          <p:cNvPr id="412" name="Google Shape;412;p5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413" name="Google Shape;413;p56"/>
          <p:cNvPicPr preferRelativeResize="0"/>
          <p:nvPr/>
        </p:nvPicPr>
        <p:blipFill>
          <a:blip r:embed="rId3">
            <a:alphaModFix/>
          </a:blip>
          <a:stretch>
            <a:fillRect/>
          </a:stretch>
        </p:blipFill>
        <p:spPr>
          <a:xfrm>
            <a:off x="6371238" y="2916625"/>
            <a:ext cx="1710175" cy="1710175"/>
          </a:xfrm>
          <a:prstGeom prst="rect">
            <a:avLst/>
          </a:prstGeom>
          <a:noFill/>
          <a:ln>
            <a:noFill/>
          </a:ln>
        </p:spPr>
      </p:pic>
      <p:sp>
        <p:nvSpPr>
          <p:cNvPr id="414" name="Google Shape;414;p56"/>
          <p:cNvSpPr txBox="1"/>
          <p:nvPr/>
        </p:nvSpPr>
        <p:spPr>
          <a:xfrm>
            <a:off x="2695775" y="3517763"/>
            <a:ext cx="19305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100">
                <a:solidFill>
                  <a:srgbClr val="CC0000"/>
                </a:solidFill>
                <a:latin typeface="Crimson Text"/>
                <a:ea typeface="Crimson Text"/>
                <a:cs typeface="Crimson Text"/>
                <a:sym typeface="Crimson Text"/>
              </a:rPr>
              <a:t>Sign-up here</a:t>
            </a:r>
            <a:endParaRPr b="1" sz="2100">
              <a:solidFill>
                <a:srgbClr val="CC0000"/>
              </a:solidFill>
              <a:latin typeface="Crimson Text"/>
              <a:ea typeface="Crimson Text"/>
              <a:cs typeface="Crimson Text"/>
              <a:sym typeface="Crimson Text"/>
            </a:endParaRPr>
          </a:p>
        </p:txBody>
      </p:sp>
      <p:sp>
        <p:nvSpPr>
          <p:cNvPr id="415" name="Google Shape;415;p56"/>
          <p:cNvSpPr/>
          <p:nvPr/>
        </p:nvSpPr>
        <p:spPr>
          <a:xfrm>
            <a:off x="4748363" y="3502163"/>
            <a:ext cx="1457100" cy="5391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56"/>
          <p:cNvSpPr txBox="1"/>
          <p:nvPr/>
        </p:nvSpPr>
        <p:spPr>
          <a:xfrm>
            <a:off x="5762775" y="4663225"/>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chemeClr val="hlink"/>
                </a:solidFill>
                <a:hlinkClick r:id="rId4"/>
              </a:rPr>
              <a:t>https://tinyurl.com/GPSS23Signup</a:t>
            </a:r>
            <a:r>
              <a:rPr lang="en"/>
              <a:t>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57"/>
          <p:cNvSpPr txBox="1"/>
          <p:nvPr>
            <p:ph type="title"/>
          </p:nvPr>
        </p:nvSpPr>
        <p:spPr>
          <a:xfrm>
            <a:off x="0" y="335750"/>
            <a:ext cx="91440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Playfair Display"/>
                <a:ea typeface="Playfair Display"/>
                <a:cs typeface="Playfair Display"/>
                <a:sym typeface="Playfair Display"/>
              </a:rPr>
              <a:t>New </a:t>
            </a:r>
            <a:r>
              <a:rPr lang="en">
                <a:latin typeface="Playfair Display"/>
                <a:ea typeface="Playfair Display"/>
                <a:cs typeface="Playfair Display"/>
                <a:sym typeface="Playfair Display"/>
              </a:rPr>
              <a:t>Ad-Hoc Committees: Stipend Analysis </a:t>
            </a:r>
            <a:endParaRPr>
              <a:latin typeface="Playfair Display"/>
              <a:ea typeface="Playfair Display"/>
              <a:cs typeface="Playfair Display"/>
              <a:sym typeface="Playfair Display"/>
            </a:endParaRPr>
          </a:p>
        </p:txBody>
      </p:sp>
      <p:sp>
        <p:nvSpPr>
          <p:cNvPr id="422" name="Google Shape;422;p57"/>
          <p:cNvSpPr txBox="1"/>
          <p:nvPr>
            <p:ph idx="1" type="body"/>
          </p:nvPr>
        </p:nvSpPr>
        <p:spPr>
          <a:xfrm>
            <a:off x="275275" y="1186750"/>
            <a:ext cx="87804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2000"/>
              <a:t>Establishing a new Ad Hoc Committee to:</a:t>
            </a:r>
            <a:endParaRPr sz="2000"/>
          </a:p>
          <a:p>
            <a:pPr indent="-355600" lvl="0" marL="457200" rtl="0" algn="l">
              <a:spcBef>
                <a:spcPts val="1200"/>
              </a:spcBef>
              <a:spcAft>
                <a:spcPts val="0"/>
              </a:spcAft>
              <a:buSzPts val="2000"/>
              <a:buChar char="●"/>
            </a:pPr>
            <a:r>
              <a:rPr lang="en" sz="2000"/>
              <a:t>Sort through our survey data analyze who:</a:t>
            </a:r>
            <a:endParaRPr sz="2000"/>
          </a:p>
          <a:p>
            <a:pPr indent="-355600" lvl="1" marL="914400" rtl="0" algn="l">
              <a:spcBef>
                <a:spcPts val="0"/>
              </a:spcBef>
              <a:spcAft>
                <a:spcPts val="0"/>
              </a:spcAft>
              <a:buSzPts val="2000"/>
              <a:buAutoNum type="alphaLcPeriod"/>
            </a:pPr>
            <a:r>
              <a:rPr lang="en" sz="2000"/>
              <a:t>did not get 5% increase</a:t>
            </a:r>
            <a:endParaRPr sz="2000"/>
          </a:p>
          <a:p>
            <a:pPr indent="-355600" lvl="1" marL="914400" rtl="0" algn="l">
              <a:spcBef>
                <a:spcPts val="0"/>
              </a:spcBef>
              <a:spcAft>
                <a:spcPts val="0"/>
              </a:spcAft>
              <a:buSzPts val="2000"/>
              <a:buAutoNum type="alphaLcPeriod"/>
            </a:pPr>
            <a:r>
              <a:rPr lang="en" sz="2000"/>
              <a:t>is not at their college’s promised minimum</a:t>
            </a:r>
            <a:endParaRPr sz="2000"/>
          </a:p>
          <a:p>
            <a:pPr indent="-355600" lvl="1" marL="914400" rtl="0" algn="l">
              <a:spcBef>
                <a:spcPts val="0"/>
              </a:spcBef>
              <a:spcAft>
                <a:spcPts val="0"/>
              </a:spcAft>
              <a:buSzPts val="2000"/>
              <a:buAutoNum type="alphaLcPeriod"/>
            </a:pPr>
            <a:r>
              <a:rPr lang="en" sz="2000"/>
              <a:t>received less overall with increase in fees</a:t>
            </a:r>
            <a:endParaRPr sz="2000"/>
          </a:p>
          <a:p>
            <a:pPr indent="-355600" lvl="0" marL="457200" rtl="0" algn="l">
              <a:spcBef>
                <a:spcPts val="0"/>
              </a:spcBef>
              <a:spcAft>
                <a:spcPts val="0"/>
              </a:spcAft>
              <a:buSzPts val="2000"/>
              <a:buChar char="●"/>
            </a:pPr>
            <a:r>
              <a:rPr lang="en" sz="2000"/>
              <a:t>Sift through graduate school data of past few years on 5% increases to see who missed 5% increases and were never </a:t>
            </a:r>
            <a:r>
              <a:rPr lang="en" sz="2000"/>
              <a:t>compensated</a:t>
            </a:r>
            <a:endParaRPr sz="2000"/>
          </a:p>
          <a:p>
            <a:pPr indent="-355600" lvl="0" marL="457200" rtl="0" algn="l">
              <a:spcBef>
                <a:spcPts val="0"/>
              </a:spcBef>
              <a:spcAft>
                <a:spcPts val="0"/>
              </a:spcAft>
              <a:buSzPts val="2000"/>
              <a:buChar char="●"/>
            </a:pPr>
            <a:r>
              <a:rPr lang="en" sz="2000"/>
              <a:t>Need a few volunteers</a:t>
            </a:r>
            <a:endParaRPr sz="2000"/>
          </a:p>
          <a:p>
            <a:pPr indent="0" lvl="0" marL="0" rtl="0" algn="l">
              <a:spcBef>
                <a:spcPts val="1200"/>
              </a:spcBef>
              <a:spcAft>
                <a:spcPts val="1200"/>
              </a:spcAft>
              <a:buNone/>
            </a:pPr>
            <a:r>
              <a:rPr lang="en" sz="2300"/>
              <a:t>Email </a:t>
            </a:r>
            <a:r>
              <a:rPr b="1" lang="en" sz="2300"/>
              <a:t>Rachel at </a:t>
            </a:r>
            <a:r>
              <a:rPr b="1" lang="en" sz="2300" u="sng">
                <a:solidFill>
                  <a:schemeClr val="hlink"/>
                </a:solidFill>
                <a:hlinkClick r:id="rId3"/>
              </a:rPr>
              <a:t>maizer@vt.edu</a:t>
            </a:r>
            <a:r>
              <a:rPr b="1" lang="en" sz="2300"/>
              <a:t> </a:t>
            </a:r>
            <a:r>
              <a:rPr lang="en" sz="2300"/>
              <a:t>if interested</a:t>
            </a:r>
            <a:endParaRPr sz="2300"/>
          </a:p>
        </p:txBody>
      </p:sp>
      <p:sp>
        <p:nvSpPr>
          <p:cNvPr id="423" name="Google Shape;423;p5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58"/>
          <p:cNvSpPr txBox="1"/>
          <p:nvPr>
            <p:ph type="title"/>
          </p:nvPr>
        </p:nvSpPr>
        <p:spPr>
          <a:xfrm>
            <a:off x="0" y="335750"/>
            <a:ext cx="91440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Playfair Display"/>
                <a:ea typeface="Playfair Display"/>
                <a:cs typeface="Playfair Display"/>
                <a:sym typeface="Playfair Display"/>
              </a:rPr>
              <a:t>New Ad-Hoc Committees: Housing Analysis </a:t>
            </a:r>
            <a:endParaRPr>
              <a:latin typeface="Playfair Display"/>
              <a:ea typeface="Playfair Display"/>
              <a:cs typeface="Playfair Display"/>
              <a:sym typeface="Playfair Display"/>
            </a:endParaRPr>
          </a:p>
        </p:txBody>
      </p:sp>
      <p:sp>
        <p:nvSpPr>
          <p:cNvPr id="429" name="Google Shape;429;p58"/>
          <p:cNvSpPr txBox="1"/>
          <p:nvPr>
            <p:ph idx="1" type="body"/>
          </p:nvPr>
        </p:nvSpPr>
        <p:spPr>
          <a:xfrm>
            <a:off x="311700" y="143445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sz="2300"/>
          </a:p>
          <a:p>
            <a:pPr indent="0" lvl="0" marL="0" rtl="0" algn="l">
              <a:spcBef>
                <a:spcPts val="1200"/>
              </a:spcBef>
              <a:spcAft>
                <a:spcPts val="0"/>
              </a:spcAft>
              <a:buNone/>
            </a:pPr>
            <a:r>
              <a:rPr lang="en" sz="2300"/>
              <a:t>Establishing a new Ad Hoc Committee to sift through and analyze housing survey data (experience with data analysis and statistics is a plus)</a:t>
            </a:r>
            <a:endParaRPr sz="2300"/>
          </a:p>
          <a:p>
            <a:pPr indent="-374650" lvl="0" marL="457200" rtl="0" algn="l">
              <a:spcBef>
                <a:spcPts val="1200"/>
              </a:spcBef>
              <a:spcAft>
                <a:spcPts val="0"/>
              </a:spcAft>
              <a:buSzPts val="2300"/>
              <a:buChar char="●"/>
            </a:pPr>
            <a:r>
              <a:rPr lang="en" sz="2300"/>
              <a:t>Need 1-2 volunteers</a:t>
            </a:r>
            <a:endParaRPr sz="2300"/>
          </a:p>
          <a:p>
            <a:pPr indent="0" lvl="0" marL="0" rtl="0" algn="l">
              <a:spcBef>
                <a:spcPts val="1200"/>
              </a:spcBef>
              <a:spcAft>
                <a:spcPts val="0"/>
              </a:spcAft>
              <a:buNone/>
            </a:pPr>
            <a:r>
              <a:t/>
            </a:r>
            <a:endParaRPr sz="2300"/>
          </a:p>
          <a:p>
            <a:pPr indent="0" lvl="0" marL="0" rtl="0" algn="l">
              <a:spcBef>
                <a:spcPts val="1200"/>
              </a:spcBef>
              <a:spcAft>
                <a:spcPts val="1200"/>
              </a:spcAft>
              <a:buNone/>
            </a:pPr>
            <a:r>
              <a:rPr lang="en" sz="2300"/>
              <a:t>If interested email </a:t>
            </a:r>
            <a:r>
              <a:rPr b="1" lang="en" sz="2300"/>
              <a:t>Yohan at </a:t>
            </a:r>
            <a:r>
              <a:rPr b="1" lang="en" sz="2300" u="sng">
                <a:solidFill>
                  <a:schemeClr val="hlink"/>
                </a:solidFill>
                <a:hlinkClick r:id="rId3"/>
              </a:rPr>
              <a:t>yohans21@vt.edu</a:t>
            </a:r>
            <a:r>
              <a:rPr lang="en" sz="2300"/>
              <a:t> </a:t>
            </a:r>
            <a:endParaRPr sz="2300"/>
          </a:p>
        </p:txBody>
      </p:sp>
      <p:sp>
        <p:nvSpPr>
          <p:cNvPr id="430" name="Google Shape;430;p5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5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Playfair Display"/>
                <a:ea typeface="Playfair Display"/>
                <a:cs typeface="Playfair Display"/>
                <a:sym typeface="Playfair Display"/>
              </a:rPr>
              <a:t>Director of Finance</a:t>
            </a:r>
            <a:endParaRPr>
              <a:latin typeface="Playfair Display"/>
              <a:ea typeface="Playfair Display"/>
              <a:cs typeface="Playfair Display"/>
              <a:sym typeface="Playfair Display"/>
            </a:endParaRPr>
          </a:p>
        </p:txBody>
      </p:sp>
      <p:sp>
        <p:nvSpPr>
          <p:cNvPr id="436" name="Google Shape;436;p59"/>
          <p:cNvSpPr txBox="1"/>
          <p:nvPr>
            <p:ph idx="1" type="body"/>
          </p:nvPr>
        </p:nvSpPr>
        <p:spPr>
          <a:xfrm>
            <a:off x="311700" y="143445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300"/>
              <a:t>My Role: </a:t>
            </a:r>
            <a:endParaRPr sz="2300"/>
          </a:p>
          <a:p>
            <a:pPr indent="-374650" lvl="0" marL="457200" rtl="0" algn="l">
              <a:spcBef>
                <a:spcPts val="1200"/>
              </a:spcBef>
              <a:spcAft>
                <a:spcPts val="0"/>
              </a:spcAft>
              <a:buSzPts val="2300"/>
              <a:buAutoNum type="arabicPeriod"/>
            </a:pPr>
            <a:r>
              <a:rPr lang="en" sz="2300"/>
              <a:t>Serve as Chair of the GSBB (discussed earlier) </a:t>
            </a:r>
            <a:endParaRPr sz="2300"/>
          </a:p>
          <a:p>
            <a:pPr indent="-374650" lvl="0" marL="457200" rtl="0" algn="l">
              <a:spcBef>
                <a:spcPts val="0"/>
              </a:spcBef>
              <a:spcAft>
                <a:spcPts val="0"/>
              </a:spcAft>
              <a:buSzPts val="2300"/>
              <a:buAutoNum type="arabicPeriod"/>
            </a:pPr>
            <a:r>
              <a:rPr lang="en" sz="2300"/>
              <a:t>GPSS Finances and Budget</a:t>
            </a:r>
            <a:endParaRPr sz="2300"/>
          </a:p>
          <a:p>
            <a:pPr indent="-374650" lvl="0" marL="457200" rtl="0" algn="l">
              <a:spcBef>
                <a:spcPts val="0"/>
              </a:spcBef>
              <a:spcAft>
                <a:spcPts val="0"/>
              </a:spcAft>
              <a:buSzPts val="2300"/>
              <a:buAutoNum type="arabicPeriod"/>
            </a:pPr>
            <a:r>
              <a:rPr lang="en" sz="2300"/>
              <a:t>Representative for the Student Activities Fee Allocation Board (SAFAB)</a:t>
            </a:r>
            <a:endParaRPr sz="2300"/>
          </a:p>
        </p:txBody>
      </p:sp>
      <p:sp>
        <p:nvSpPr>
          <p:cNvPr id="437" name="Google Shape;437;p5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6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Playfair Display"/>
                <a:ea typeface="Playfair Display"/>
                <a:cs typeface="Playfair Display"/>
                <a:sym typeface="Playfair Display"/>
              </a:rPr>
              <a:t>Director of Finance: Report</a:t>
            </a:r>
            <a:endParaRPr>
              <a:latin typeface="Playfair Display"/>
              <a:ea typeface="Playfair Display"/>
              <a:cs typeface="Playfair Display"/>
              <a:sym typeface="Playfair Display"/>
            </a:endParaRPr>
          </a:p>
        </p:txBody>
      </p:sp>
      <p:sp>
        <p:nvSpPr>
          <p:cNvPr id="443" name="Google Shape;443;p60"/>
          <p:cNvSpPr txBox="1"/>
          <p:nvPr>
            <p:ph idx="1" type="body"/>
          </p:nvPr>
        </p:nvSpPr>
        <p:spPr>
          <a:xfrm>
            <a:off x="311700" y="1434450"/>
            <a:ext cx="8520600" cy="34164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sz="2300"/>
              <a:t>GPSS Budget, Beginning of the year: </a:t>
            </a:r>
            <a:endParaRPr sz="2300"/>
          </a:p>
          <a:p>
            <a:pPr indent="-363696" lvl="0" marL="1371600" rtl="0" algn="l">
              <a:spcBef>
                <a:spcPts val="1200"/>
              </a:spcBef>
              <a:spcAft>
                <a:spcPts val="0"/>
              </a:spcAft>
              <a:buSzPct val="100000"/>
              <a:buAutoNum type="arabicPeriod"/>
            </a:pPr>
            <a:r>
              <a:rPr lang="en" sz="2300"/>
              <a:t>Budget Board Allotment: $24,438</a:t>
            </a:r>
            <a:endParaRPr sz="2300"/>
          </a:p>
          <a:p>
            <a:pPr indent="-363696" lvl="0" marL="1371600" rtl="0" algn="l">
              <a:spcBef>
                <a:spcPts val="0"/>
              </a:spcBef>
              <a:spcAft>
                <a:spcPts val="0"/>
              </a:spcAft>
              <a:buSzPct val="100000"/>
              <a:buAutoNum type="arabicPeriod"/>
            </a:pPr>
            <a:r>
              <a:rPr lang="en" sz="2300"/>
              <a:t>Generated Funds: $71, 265.95</a:t>
            </a:r>
            <a:endParaRPr sz="2300"/>
          </a:p>
          <a:p>
            <a:pPr indent="-363696" lvl="0" marL="1371600" rtl="0" algn="l">
              <a:spcBef>
                <a:spcPts val="0"/>
              </a:spcBef>
              <a:spcAft>
                <a:spcPts val="0"/>
              </a:spcAft>
              <a:buSzPct val="100000"/>
              <a:buAutoNum type="arabicPeriod"/>
            </a:pPr>
            <a:r>
              <a:rPr lang="en" sz="2300"/>
              <a:t>Spent so far: ~6,000</a:t>
            </a:r>
            <a:endParaRPr sz="2300"/>
          </a:p>
          <a:p>
            <a:pPr indent="0" lvl="0" marL="0" rtl="0" algn="l">
              <a:spcBef>
                <a:spcPts val="1200"/>
              </a:spcBef>
              <a:spcAft>
                <a:spcPts val="0"/>
              </a:spcAft>
              <a:buNone/>
            </a:pPr>
            <a:r>
              <a:rPr lang="en" sz="2300"/>
              <a:t>GSBB: </a:t>
            </a:r>
            <a:endParaRPr sz="2300"/>
          </a:p>
          <a:p>
            <a:pPr indent="-363696" lvl="0" marL="914400" rtl="0" algn="l">
              <a:spcBef>
                <a:spcPts val="1200"/>
              </a:spcBef>
              <a:spcAft>
                <a:spcPts val="0"/>
              </a:spcAft>
              <a:buSzPct val="100000"/>
              <a:buChar char="●"/>
            </a:pPr>
            <a:r>
              <a:rPr lang="en" sz="2300"/>
              <a:t>Total Budget: $100,000</a:t>
            </a:r>
            <a:endParaRPr sz="2300"/>
          </a:p>
          <a:p>
            <a:pPr indent="-363696" lvl="0" marL="914400" rtl="0" algn="l">
              <a:spcBef>
                <a:spcPts val="0"/>
              </a:spcBef>
              <a:spcAft>
                <a:spcPts val="0"/>
              </a:spcAft>
              <a:buSzPct val="100000"/>
              <a:buChar char="●"/>
            </a:pPr>
            <a:r>
              <a:rPr lang="en" sz="2300"/>
              <a:t>Allocated: ~10,000</a:t>
            </a:r>
            <a:endParaRPr sz="2300"/>
          </a:p>
          <a:p>
            <a:pPr indent="0" lvl="0" marL="0" rtl="0" algn="l">
              <a:spcBef>
                <a:spcPts val="1200"/>
              </a:spcBef>
              <a:spcAft>
                <a:spcPts val="1200"/>
              </a:spcAft>
              <a:buNone/>
            </a:pPr>
            <a:r>
              <a:t/>
            </a:r>
            <a:endParaRPr sz="2300"/>
          </a:p>
        </p:txBody>
      </p:sp>
      <p:sp>
        <p:nvSpPr>
          <p:cNvPr id="444" name="Google Shape;444;p6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6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Playfair Display"/>
                <a:ea typeface="Playfair Display"/>
                <a:cs typeface="Playfair Display"/>
                <a:sym typeface="Playfair Display"/>
              </a:rPr>
              <a:t>Director of Programs</a:t>
            </a:r>
            <a:r>
              <a:rPr lang="en">
                <a:latin typeface="Playfair Display"/>
                <a:ea typeface="Playfair Display"/>
                <a:cs typeface="Playfair Display"/>
                <a:sym typeface="Playfair Display"/>
              </a:rPr>
              <a:t> </a:t>
            </a:r>
            <a:endParaRPr>
              <a:latin typeface="Playfair Display"/>
              <a:ea typeface="Playfair Display"/>
              <a:cs typeface="Playfair Display"/>
              <a:sym typeface="Playfair Display"/>
            </a:endParaRPr>
          </a:p>
        </p:txBody>
      </p:sp>
      <p:sp>
        <p:nvSpPr>
          <p:cNvPr id="450" name="Google Shape;450;p61"/>
          <p:cNvSpPr txBox="1"/>
          <p:nvPr>
            <p:ph idx="1" type="body"/>
          </p:nvPr>
        </p:nvSpPr>
        <p:spPr>
          <a:xfrm>
            <a:off x="311700" y="143445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300"/>
              <a:t>SIGN UP FOR PROGRAMS COMMITTEE - needs committee members ASAP to deal with </a:t>
            </a:r>
            <a:r>
              <a:rPr lang="en" sz="2300"/>
              <a:t>funding</a:t>
            </a:r>
            <a:r>
              <a:rPr lang="en" sz="2300"/>
              <a:t> program applications.</a:t>
            </a:r>
            <a:endParaRPr sz="2300"/>
          </a:p>
          <a:p>
            <a:pPr indent="0" lvl="0" marL="0" rtl="0" algn="l">
              <a:spcBef>
                <a:spcPts val="1200"/>
              </a:spcBef>
              <a:spcAft>
                <a:spcPts val="0"/>
              </a:spcAft>
              <a:buNone/>
            </a:pPr>
            <a:r>
              <a:rPr lang="en" sz="2300"/>
              <a:t>GRDP: Need two more reviewers to wrap up Fall GRDP. Please email </a:t>
            </a:r>
            <a:r>
              <a:rPr lang="en" sz="2300" u="sng">
                <a:solidFill>
                  <a:schemeClr val="hlink"/>
                </a:solidFill>
                <a:hlinkClick r:id="rId3"/>
              </a:rPr>
              <a:t>acgarnet@vt.edu</a:t>
            </a:r>
            <a:r>
              <a:rPr lang="en" sz="2300"/>
              <a:t> if you’re interested in helping. </a:t>
            </a:r>
            <a:endParaRPr sz="2300"/>
          </a:p>
          <a:p>
            <a:pPr indent="0" lvl="0" marL="0" rtl="0" algn="l">
              <a:spcBef>
                <a:spcPts val="1200"/>
              </a:spcBef>
              <a:spcAft>
                <a:spcPts val="1200"/>
              </a:spcAft>
              <a:buNone/>
            </a:pPr>
            <a:r>
              <a:rPr lang="en" sz="2300"/>
              <a:t>Graduate Research Symposium Co-Chair: Applications are due September 1st. </a:t>
            </a:r>
            <a:endParaRPr sz="2300"/>
          </a:p>
        </p:txBody>
      </p:sp>
      <p:sp>
        <p:nvSpPr>
          <p:cNvPr id="451" name="Google Shape;451;p6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6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Playfair Display"/>
                <a:ea typeface="Playfair Display"/>
                <a:cs typeface="Playfair Display"/>
                <a:sym typeface="Playfair Display"/>
              </a:rPr>
              <a:t>Director of Events</a:t>
            </a:r>
            <a:endParaRPr>
              <a:latin typeface="Playfair Display"/>
              <a:ea typeface="Playfair Display"/>
              <a:cs typeface="Playfair Display"/>
              <a:sym typeface="Playfair Display"/>
            </a:endParaRPr>
          </a:p>
        </p:txBody>
      </p:sp>
      <p:sp>
        <p:nvSpPr>
          <p:cNvPr id="457" name="Google Shape;457;p62"/>
          <p:cNvSpPr txBox="1"/>
          <p:nvPr>
            <p:ph idx="1" type="body"/>
          </p:nvPr>
        </p:nvSpPr>
        <p:spPr>
          <a:xfrm>
            <a:off x="311700" y="1434450"/>
            <a:ext cx="8520600" cy="34164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sz="2300"/>
              <a:t>Upcoming Events:</a:t>
            </a:r>
            <a:endParaRPr sz="2300"/>
          </a:p>
          <a:p>
            <a:pPr indent="-363696" lvl="0" marL="457200" rtl="0" algn="l">
              <a:spcBef>
                <a:spcPts val="1200"/>
              </a:spcBef>
              <a:spcAft>
                <a:spcPts val="0"/>
              </a:spcAft>
              <a:buSzPct val="100000"/>
              <a:buChar char="-"/>
            </a:pPr>
            <a:r>
              <a:rPr lang="en" sz="2300"/>
              <a:t>GPSF Happening October 2nd</a:t>
            </a:r>
            <a:endParaRPr sz="2300"/>
          </a:p>
          <a:p>
            <a:pPr indent="-363696" lvl="0" marL="457200" rtl="0" algn="l">
              <a:spcBef>
                <a:spcPts val="0"/>
              </a:spcBef>
              <a:spcAft>
                <a:spcPts val="0"/>
              </a:spcAft>
              <a:buSzPct val="100000"/>
              <a:buChar char="-"/>
            </a:pPr>
            <a:r>
              <a:rPr lang="en" sz="2300"/>
              <a:t>General Social, Happening Sometime in mid to late September</a:t>
            </a:r>
            <a:endParaRPr sz="2300"/>
          </a:p>
          <a:p>
            <a:pPr indent="-363696" lvl="0" marL="457200" rtl="0" algn="l">
              <a:spcBef>
                <a:spcPts val="0"/>
              </a:spcBef>
              <a:spcAft>
                <a:spcPts val="0"/>
              </a:spcAft>
              <a:buSzPct val="100000"/>
              <a:buChar char="-"/>
            </a:pPr>
            <a:r>
              <a:rPr lang="en" sz="2300"/>
              <a:t>Tacos with the Dean, TBD</a:t>
            </a:r>
            <a:endParaRPr sz="2300"/>
          </a:p>
          <a:p>
            <a:pPr indent="0" lvl="0" marL="0" rtl="0" algn="l">
              <a:spcBef>
                <a:spcPts val="1200"/>
              </a:spcBef>
              <a:spcAft>
                <a:spcPts val="0"/>
              </a:spcAft>
              <a:buNone/>
            </a:pPr>
            <a:r>
              <a:t/>
            </a:r>
            <a:endParaRPr sz="2300"/>
          </a:p>
          <a:p>
            <a:pPr indent="0" lvl="0" marL="0" rtl="0" algn="l">
              <a:spcBef>
                <a:spcPts val="1200"/>
              </a:spcBef>
              <a:spcAft>
                <a:spcPts val="0"/>
              </a:spcAft>
              <a:buNone/>
            </a:pPr>
            <a:r>
              <a:t/>
            </a:r>
            <a:endParaRPr sz="2300"/>
          </a:p>
          <a:p>
            <a:pPr indent="0" lvl="0" marL="0" rtl="0" algn="l">
              <a:spcBef>
                <a:spcPts val="1200"/>
              </a:spcBef>
              <a:spcAft>
                <a:spcPts val="1200"/>
              </a:spcAft>
              <a:buNone/>
            </a:pPr>
            <a:r>
              <a:rPr lang="en" sz="2300"/>
              <a:t>Many apologies for the long line at the BBQ, we will know better for next time!</a:t>
            </a:r>
            <a:endParaRPr sz="2300"/>
          </a:p>
        </p:txBody>
      </p:sp>
      <p:sp>
        <p:nvSpPr>
          <p:cNvPr id="458" name="Google Shape;458;p6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6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Playfair Display"/>
                <a:ea typeface="Playfair Display"/>
                <a:cs typeface="Playfair Display"/>
                <a:sym typeface="Playfair Display"/>
              </a:rPr>
              <a:t>Director of Communications</a:t>
            </a:r>
            <a:endParaRPr>
              <a:latin typeface="Playfair Display"/>
              <a:ea typeface="Playfair Display"/>
              <a:cs typeface="Playfair Display"/>
              <a:sym typeface="Playfair Display"/>
            </a:endParaRPr>
          </a:p>
        </p:txBody>
      </p:sp>
      <p:sp>
        <p:nvSpPr>
          <p:cNvPr id="464" name="Google Shape;464;p63"/>
          <p:cNvSpPr txBox="1"/>
          <p:nvPr>
            <p:ph idx="1" type="body"/>
          </p:nvPr>
        </p:nvSpPr>
        <p:spPr>
          <a:xfrm>
            <a:off x="311700" y="1434450"/>
            <a:ext cx="25680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300"/>
              <a:t>BOV Meetings are Sunday-Tuesday</a:t>
            </a:r>
            <a:endParaRPr sz="2300"/>
          </a:p>
          <a:p>
            <a:pPr indent="0" lvl="0" marL="0" rtl="0" algn="l">
              <a:spcBef>
                <a:spcPts val="1200"/>
              </a:spcBef>
              <a:spcAft>
                <a:spcPts val="0"/>
              </a:spcAft>
              <a:buNone/>
            </a:pPr>
            <a:r>
              <a:rPr lang="en" sz="2300"/>
              <a:t>Follow @VTGPSS</a:t>
            </a:r>
            <a:endParaRPr sz="2300"/>
          </a:p>
          <a:p>
            <a:pPr indent="0" lvl="0" marL="0" rtl="0" algn="l">
              <a:spcBef>
                <a:spcPts val="1200"/>
              </a:spcBef>
              <a:spcAft>
                <a:spcPts val="1200"/>
              </a:spcAft>
              <a:buClr>
                <a:schemeClr val="dk1"/>
              </a:buClr>
              <a:buSzPts val="1100"/>
              <a:buFont typeface="Arial"/>
              <a:buNone/>
            </a:pPr>
            <a:r>
              <a:rPr lang="en" sz="2300"/>
              <a:t>Join my committee, it’s going to be fun!</a:t>
            </a:r>
            <a:endParaRPr sz="2300"/>
          </a:p>
        </p:txBody>
      </p:sp>
      <p:sp>
        <p:nvSpPr>
          <p:cNvPr id="465" name="Google Shape;465;p6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466" name="Google Shape;466;p63"/>
          <p:cNvPicPr preferRelativeResize="0"/>
          <p:nvPr/>
        </p:nvPicPr>
        <p:blipFill>
          <a:blip r:embed="rId3">
            <a:alphaModFix/>
          </a:blip>
          <a:stretch>
            <a:fillRect/>
          </a:stretch>
        </p:blipFill>
        <p:spPr>
          <a:xfrm>
            <a:off x="5943951" y="1434054"/>
            <a:ext cx="2733101" cy="3417196"/>
          </a:xfrm>
          <a:prstGeom prst="rect">
            <a:avLst/>
          </a:prstGeom>
          <a:noFill/>
          <a:ln>
            <a:noFill/>
          </a:ln>
        </p:spPr>
      </p:pic>
      <p:pic>
        <p:nvPicPr>
          <p:cNvPr id="467" name="Google Shape;467;p63"/>
          <p:cNvPicPr preferRelativeResize="0"/>
          <p:nvPr/>
        </p:nvPicPr>
        <p:blipFill>
          <a:blip r:embed="rId4">
            <a:alphaModFix/>
          </a:blip>
          <a:stretch>
            <a:fillRect/>
          </a:stretch>
        </p:blipFill>
        <p:spPr>
          <a:xfrm>
            <a:off x="3045268" y="1434449"/>
            <a:ext cx="2733107" cy="34164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8"/>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latin typeface="Playfair Display"/>
                <a:ea typeface="Playfair Display"/>
                <a:cs typeface="Playfair Display"/>
                <a:sym typeface="Playfair Display"/>
              </a:rPr>
              <a:t>Orientation</a:t>
            </a:r>
            <a:endParaRPr>
              <a:latin typeface="Playfair Display"/>
              <a:ea typeface="Playfair Display"/>
              <a:cs typeface="Playfair Display"/>
              <a:sym typeface="Playfair Display"/>
            </a:endParaRPr>
          </a:p>
        </p:txBody>
      </p:sp>
      <p:sp>
        <p:nvSpPr>
          <p:cNvPr id="152" name="Google Shape;152;p28"/>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1600">
                <a:latin typeface="Lato"/>
                <a:ea typeface="Lato"/>
                <a:cs typeface="Lato"/>
                <a:sym typeface="Lato"/>
              </a:rPr>
              <a:t>This portion of the meeting will be recorded so people can revisit this information later.</a:t>
            </a:r>
            <a:endParaRPr sz="1600">
              <a:latin typeface="Lato"/>
              <a:ea typeface="Lato"/>
              <a:cs typeface="Lato"/>
              <a:sym typeface="Lato"/>
            </a:endParaRPr>
          </a:p>
        </p:txBody>
      </p:sp>
      <p:sp>
        <p:nvSpPr>
          <p:cNvPr id="153" name="Google Shape;153;p28"/>
          <p:cNvSpPr txBox="1"/>
          <p:nvPr>
            <p:ph idx="2" type="body"/>
          </p:nvPr>
        </p:nvSpPr>
        <p:spPr>
          <a:xfrm>
            <a:off x="4677075" y="724200"/>
            <a:ext cx="4623300" cy="3695100"/>
          </a:xfrm>
          <a:prstGeom prst="rect">
            <a:avLst/>
          </a:prstGeom>
        </p:spPr>
        <p:txBody>
          <a:bodyPr anchorCtr="0" anchor="ctr" bIns="91425" lIns="91425" spcFirstLastPara="1" rIns="91425" wrap="square" tIns="91425">
            <a:noAutofit/>
          </a:bodyPr>
          <a:lstStyle/>
          <a:p>
            <a:pPr indent="-336550" lvl="0" marL="457200" rtl="0" algn="l">
              <a:lnSpc>
                <a:spcPct val="140000"/>
              </a:lnSpc>
              <a:spcBef>
                <a:spcPts val="0"/>
              </a:spcBef>
              <a:spcAft>
                <a:spcPts val="0"/>
              </a:spcAft>
              <a:buClr>
                <a:schemeClr val="accent4"/>
              </a:buClr>
              <a:buSzPts val="1700"/>
              <a:buFont typeface="Lato"/>
              <a:buChar char="➔"/>
            </a:pPr>
            <a:r>
              <a:rPr lang="en" sz="1700">
                <a:latin typeface="Lato"/>
                <a:ea typeface="Lato"/>
                <a:cs typeface="Lato"/>
                <a:sym typeface="Lato"/>
              </a:rPr>
              <a:t>What is Shared Governance?</a:t>
            </a:r>
            <a:endParaRPr sz="1700">
              <a:latin typeface="Lato"/>
              <a:ea typeface="Lato"/>
              <a:cs typeface="Lato"/>
              <a:sym typeface="Lato"/>
            </a:endParaRPr>
          </a:p>
          <a:p>
            <a:pPr indent="-336550" lvl="0" marL="457200" rtl="0" algn="l">
              <a:lnSpc>
                <a:spcPct val="140000"/>
              </a:lnSpc>
              <a:spcBef>
                <a:spcPts val="0"/>
              </a:spcBef>
              <a:spcAft>
                <a:spcPts val="0"/>
              </a:spcAft>
              <a:buClr>
                <a:schemeClr val="accent4"/>
              </a:buClr>
              <a:buSzPts val="1700"/>
              <a:buFont typeface="Lato"/>
              <a:buChar char="➔"/>
            </a:pPr>
            <a:r>
              <a:rPr lang="en" sz="1700">
                <a:latin typeface="Lato"/>
                <a:ea typeface="Lato"/>
                <a:cs typeface="Lato"/>
                <a:sym typeface="Lato"/>
              </a:rPr>
              <a:t>What is GPSS?</a:t>
            </a:r>
            <a:endParaRPr sz="1700">
              <a:latin typeface="Lato"/>
              <a:ea typeface="Lato"/>
              <a:cs typeface="Lato"/>
              <a:sym typeface="Lato"/>
            </a:endParaRPr>
          </a:p>
          <a:p>
            <a:pPr indent="-336550" lvl="0" marL="457200" rtl="0" algn="l">
              <a:lnSpc>
                <a:spcPct val="140000"/>
              </a:lnSpc>
              <a:spcBef>
                <a:spcPts val="0"/>
              </a:spcBef>
              <a:spcAft>
                <a:spcPts val="0"/>
              </a:spcAft>
              <a:buClr>
                <a:schemeClr val="accent4"/>
              </a:buClr>
              <a:buSzPts val="1700"/>
              <a:buFont typeface="Lato"/>
              <a:buChar char="➔"/>
            </a:pPr>
            <a:r>
              <a:rPr lang="en" sz="1700">
                <a:latin typeface="Lato"/>
                <a:ea typeface="Lato"/>
                <a:cs typeface="Lato"/>
                <a:sym typeface="Lato"/>
              </a:rPr>
              <a:t>What Events do we do?</a:t>
            </a:r>
            <a:endParaRPr sz="1700">
              <a:latin typeface="Lato"/>
              <a:ea typeface="Lato"/>
              <a:cs typeface="Lato"/>
              <a:sym typeface="Lato"/>
            </a:endParaRPr>
          </a:p>
          <a:p>
            <a:pPr indent="-336550" lvl="0" marL="457200" rtl="0" algn="l">
              <a:lnSpc>
                <a:spcPct val="140000"/>
              </a:lnSpc>
              <a:spcBef>
                <a:spcPts val="0"/>
              </a:spcBef>
              <a:spcAft>
                <a:spcPts val="0"/>
              </a:spcAft>
              <a:buClr>
                <a:schemeClr val="accent4"/>
              </a:buClr>
              <a:buSzPts val="1700"/>
              <a:buFont typeface="Lato"/>
              <a:buChar char="➔"/>
            </a:pPr>
            <a:r>
              <a:rPr lang="en" sz="1700">
                <a:latin typeface="Lato"/>
                <a:ea typeface="Lato"/>
                <a:cs typeface="Lato"/>
                <a:sym typeface="Lato"/>
              </a:rPr>
              <a:t>Who are Senators?</a:t>
            </a:r>
            <a:endParaRPr sz="1700">
              <a:latin typeface="Lato"/>
              <a:ea typeface="Lato"/>
              <a:cs typeface="Lato"/>
              <a:sym typeface="Lato"/>
            </a:endParaRPr>
          </a:p>
          <a:p>
            <a:pPr indent="-336550" lvl="0" marL="457200" rtl="0" algn="l">
              <a:lnSpc>
                <a:spcPct val="140000"/>
              </a:lnSpc>
              <a:spcBef>
                <a:spcPts val="0"/>
              </a:spcBef>
              <a:spcAft>
                <a:spcPts val="0"/>
              </a:spcAft>
              <a:buClr>
                <a:schemeClr val="accent4"/>
              </a:buClr>
              <a:buSzPts val="1700"/>
              <a:buFont typeface="Lato"/>
              <a:buChar char="➔"/>
            </a:pPr>
            <a:r>
              <a:rPr lang="en" sz="1700">
                <a:latin typeface="Lato"/>
                <a:ea typeface="Lato"/>
                <a:cs typeface="Lato"/>
                <a:sym typeface="Lato"/>
              </a:rPr>
              <a:t>What are commissions, task forces and committees?</a:t>
            </a:r>
            <a:endParaRPr sz="1700">
              <a:latin typeface="Lato"/>
              <a:ea typeface="Lato"/>
              <a:cs typeface="Lato"/>
              <a:sym typeface="Lato"/>
            </a:endParaRPr>
          </a:p>
          <a:p>
            <a:pPr indent="-336550" lvl="0" marL="457200" rtl="0" algn="l">
              <a:lnSpc>
                <a:spcPct val="140000"/>
              </a:lnSpc>
              <a:spcBef>
                <a:spcPts val="0"/>
              </a:spcBef>
              <a:spcAft>
                <a:spcPts val="0"/>
              </a:spcAft>
              <a:buClr>
                <a:schemeClr val="accent4"/>
              </a:buClr>
              <a:buSzPts val="1700"/>
              <a:buFont typeface="Lato"/>
              <a:buChar char="➔"/>
            </a:pPr>
            <a:r>
              <a:rPr lang="en" sz="1700">
                <a:latin typeface="Lato"/>
                <a:ea typeface="Lato"/>
                <a:cs typeface="Lato"/>
                <a:sym typeface="Lato"/>
              </a:rPr>
              <a:t>What are internal committees?</a:t>
            </a:r>
            <a:endParaRPr sz="1700">
              <a:latin typeface="Lato"/>
              <a:ea typeface="Lato"/>
              <a:cs typeface="Lato"/>
              <a:sym typeface="Lato"/>
            </a:endParaRPr>
          </a:p>
          <a:p>
            <a:pPr indent="-336550" lvl="0" marL="457200" rtl="0" algn="l">
              <a:lnSpc>
                <a:spcPct val="140000"/>
              </a:lnSpc>
              <a:spcBef>
                <a:spcPts val="0"/>
              </a:spcBef>
              <a:spcAft>
                <a:spcPts val="0"/>
              </a:spcAft>
              <a:buClr>
                <a:schemeClr val="accent4"/>
              </a:buClr>
              <a:buSzPts val="1700"/>
              <a:buFont typeface="Lato"/>
              <a:buChar char="➔"/>
            </a:pPr>
            <a:r>
              <a:rPr lang="en" sz="1700">
                <a:latin typeface="Lato"/>
                <a:ea typeface="Lato"/>
                <a:cs typeface="Lato"/>
                <a:sym typeface="Lato"/>
              </a:rPr>
              <a:t>What is a resolution and how do they work?</a:t>
            </a:r>
            <a:endParaRPr sz="1700">
              <a:latin typeface="Lato"/>
              <a:ea typeface="Lato"/>
              <a:cs typeface="Lato"/>
              <a:sym typeface="Lato"/>
            </a:endParaRPr>
          </a:p>
          <a:p>
            <a:pPr indent="-336550" lvl="0" marL="457200" rtl="0" algn="l">
              <a:lnSpc>
                <a:spcPct val="140000"/>
              </a:lnSpc>
              <a:spcBef>
                <a:spcPts val="0"/>
              </a:spcBef>
              <a:spcAft>
                <a:spcPts val="0"/>
              </a:spcAft>
              <a:buClr>
                <a:schemeClr val="accent4"/>
              </a:buClr>
              <a:buSzPts val="1700"/>
              <a:buFont typeface="Lato"/>
              <a:buChar char="➔"/>
            </a:pPr>
            <a:r>
              <a:rPr lang="en" sz="1700">
                <a:latin typeface="Lato"/>
                <a:ea typeface="Lato"/>
                <a:cs typeface="Lato"/>
                <a:sym typeface="Lato"/>
              </a:rPr>
              <a:t>How can I write a resolution?</a:t>
            </a:r>
            <a:endParaRPr sz="1700">
              <a:latin typeface="Lato"/>
              <a:ea typeface="Lato"/>
              <a:cs typeface="Lato"/>
              <a:sym typeface="Lato"/>
            </a:endParaRPr>
          </a:p>
          <a:p>
            <a:pPr indent="-336550" lvl="0" marL="457200" rtl="0" algn="l">
              <a:lnSpc>
                <a:spcPct val="140000"/>
              </a:lnSpc>
              <a:spcBef>
                <a:spcPts val="0"/>
              </a:spcBef>
              <a:spcAft>
                <a:spcPts val="0"/>
              </a:spcAft>
              <a:buClr>
                <a:schemeClr val="accent4"/>
              </a:buClr>
              <a:buSzPts val="1700"/>
              <a:buFont typeface="Lato"/>
              <a:buChar char="➔"/>
            </a:pPr>
            <a:r>
              <a:rPr lang="en" sz="1700">
                <a:latin typeface="Lato"/>
                <a:ea typeface="Lato"/>
                <a:cs typeface="Lato"/>
                <a:sym typeface="Lato"/>
              </a:rPr>
              <a:t>What are Robert’s Rules?</a:t>
            </a:r>
            <a:endParaRPr sz="1700">
              <a:latin typeface="Lato"/>
              <a:ea typeface="Lato"/>
              <a:cs typeface="Lato"/>
              <a:sym typeface="Lato"/>
            </a:endParaRPr>
          </a:p>
          <a:p>
            <a:pPr indent="-336550" lvl="0" marL="457200" rtl="0" algn="l">
              <a:lnSpc>
                <a:spcPct val="140000"/>
              </a:lnSpc>
              <a:spcBef>
                <a:spcPts val="0"/>
              </a:spcBef>
              <a:spcAft>
                <a:spcPts val="0"/>
              </a:spcAft>
              <a:buClr>
                <a:schemeClr val="accent4"/>
              </a:buClr>
              <a:buSzPts val="1700"/>
              <a:buFont typeface="Lato"/>
              <a:buChar char="➔"/>
            </a:pPr>
            <a:r>
              <a:rPr lang="en" sz="1700">
                <a:latin typeface="Lato"/>
                <a:ea typeface="Lato"/>
                <a:cs typeface="Lato"/>
                <a:sym typeface="Lato"/>
              </a:rPr>
              <a:t>How do meetings work?</a:t>
            </a:r>
            <a:endParaRPr sz="1700">
              <a:latin typeface="Lato"/>
              <a:ea typeface="Lato"/>
              <a:cs typeface="Lato"/>
              <a:sym typeface="Lato"/>
            </a:endParaRPr>
          </a:p>
        </p:txBody>
      </p:sp>
      <p:sp>
        <p:nvSpPr>
          <p:cNvPr id="154" name="Google Shape;154;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6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300">
                <a:latin typeface="Playfair Display"/>
                <a:ea typeface="Playfair Display"/>
                <a:cs typeface="Playfair Display"/>
                <a:sym typeface="Playfair Display"/>
              </a:rPr>
              <a:t>New Business: Edits to Bylaws</a:t>
            </a:r>
            <a:endParaRPr sz="3300">
              <a:latin typeface="Playfair Display"/>
              <a:ea typeface="Playfair Display"/>
              <a:cs typeface="Playfair Display"/>
              <a:sym typeface="Playfair Display"/>
            </a:endParaRPr>
          </a:p>
        </p:txBody>
      </p:sp>
      <p:sp>
        <p:nvSpPr>
          <p:cNvPr id="473" name="Google Shape;473;p6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74" name="Google Shape;474;p64"/>
          <p:cNvSpPr txBox="1"/>
          <p:nvPr/>
        </p:nvSpPr>
        <p:spPr>
          <a:xfrm>
            <a:off x="311700" y="1325950"/>
            <a:ext cx="8217900" cy="264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latin typeface="Crimson Text"/>
                <a:ea typeface="Crimson Text"/>
                <a:cs typeface="Crimson Text"/>
                <a:sym typeface="Crimson Text"/>
              </a:rPr>
              <a:t>Proposing new edits to bylaws with further clarification of</a:t>
            </a:r>
            <a:endParaRPr sz="2000">
              <a:latin typeface="Crimson Text"/>
              <a:ea typeface="Crimson Text"/>
              <a:cs typeface="Crimson Text"/>
              <a:sym typeface="Crimson Text"/>
            </a:endParaRPr>
          </a:p>
          <a:p>
            <a:pPr indent="-355600" lvl="0" marL="457200" rtl="0" algn="l">
              <a:spcBef>
                <a:spcPts val="0"/>
              </a:spcBef>
              <a:spcAft>
                <a:spcPts val="0"/>
              </a:spcAft>
              <a:buSzPts val="2000"/>
              <a:buFont typeface="Crimson Text"/>
              <a:buChar char="●"/>
            </a:pPr>
            <a:r>
              <a:rPr lang="en" sz="2000">
                <a:latin typeface="Crimson Text"/>
                <a:ea typeface="Crimson Text"/>
                <a:cs typeface="Crimson Text"/>
                <a:sym typeface="Crimson Text"/>
              </a:rPr>
              <a:t>Standing Committees</a:t>
            </a:r>
            <a:endParaRPr sz="2000">
              <a:latin typeface="Crimson Text"/>
              <a:ea typeface="Crimson Text"/>
              <a:cs typeface="Crimson Text"/>
              <a:sym typeface="Crimson Text"/>
            </a:endParaRPr>
          </a:p>
          <a:p>
            <a:pPr indent="-355600" lvl="0" marL="457200" rtl="0" algn="l">
              <a:spcBef>
                <a:spcPts val="0"/>
              </a:spcBef>
              <a:spcAft>
                <a:spcPts val="0"/>
              </a:spcAft>
              <a:buSzPts val="2000"/>
              <a:buFont typeface="Crimson Text"/>
              <a:buChar char="●"/>
            </a:pPr>
            <a:r>
              <a:rPr lang="en" sz="2000">
                <a:latin typeface="Crimson Text"/>
                <a:ea typeface="Crimson Text"/>
                <a:cs typeface="Crimson Text"/>
                <a:sym typeface="Crimson Text"/>
              </a:rPr>
              <a:t>Senator Responsibilities</a:t>
            </a:r>
            <a:endParaRPr sz="2000">
              <a:latin typeface="Crimson Text"/>
              <a:ea typeface="Crimson Text"/>
              <a:cs typeface="Crimson Text"/>
              <a:sym typeface="Crimson Text"/>
            </a:endParaRPr>
          </a:p>
          <a:p>
            <a:pPr indent="-355600" lvl="0" marL="457200" rtl="0" algn="l">
              <a:spcBef>
                <a:spcPts val="0"/>
              </a:spcBef>
              <a:spcAft>
                <a:spcPts val="0"/>
              </a:spcAft>
              <a:buSzPts val="2000"/>
              <a:buFont typeface="Crimson Text"/>
              <a:buChar char="●"/>
            </a:pPr>
            <a:r>
              <a:rPr lang="en" sz="2000">
                <a:latin typeface="Crimson Text"/>
                <a:ea typeface="Crimson Text"/>
                <a:cs typeface="Crimson Text"/>
                <a:sym typeface="Crimson Text"/>
              </a:rPr>
              <a:t>Executive Board Member Expectations</a:t>
            </a:r>
            <a:endParaRPr sz="2000">
              <a:latin typeface="Crimson Text"/>
              <a:ea typeface="Crimson Text"/>
              <a:cs typeface="Crimson Text"/>
              <a:sym typeface="Crimson Text"/>
            </a:endParaRPr>
          </a:p>
          <a:p>
            <a:pPr indent="-355600" lvl="0" marL="457200" rtl="0" algn="l">
              <a:spcBef>
                <a:spcPts val="0"/>
              </a:spcBef>
              <a:spcAft>
                <a:spcPts val="0"/>
              </a:spcAft>
              <a:buSzPts val="2000"/>
              <a:buFont typeface="Crimson Text"/>
              <a:buChar char="●"/>
            </a:pPr>
            <a:r>
              <a:rPr lang="en" sz="2000">
                <a:latin typeface="Crimson Text"/>
                <a:ea typeface="Crimson Text"/>
                <a:cs typeface="Crimson Text"/>
                <a:sym typeface="Crimson Text"/>
              </a:rPr>
              <a:t>Please add all comments by (8/31):</a:t>
            </a:r>
            <a:endParaRPr sz="2000">
              <a:latin typeface="Crimson Text"/>
              <a:ea typeface="Crimson Text"/>
              <a:cs typeface="Crimson Text"/>
              <a:sym typeface="Crimson Text"/>
            </a:endParaRPr>
          </a:p>
          <a:p>
            <a:pPr indent="0" lvl="0" marL="457200" rtl="0" algn="l">
              <a:spcBef>
                <a:spcPts val="0"/>
              </a:spcBef>
              <a:spcAft>
                <a:spcPts val="0"/>
              </a:spcAft>
              <a:buNone/>
            </a:pPr>
            <a:r>
              <a:t/>
            </a:r>
            <a:endParaRPr sz="2000">
              <a:latin typeface="Crimson Text"/>
              <a:ea typeface="Crimson Text"/>
              <a:cs typeface="Crimson Text"/>
              <a:sym typeface="Crimson Text"/>
            </a:endParaRPr>
          </a:p>
          <a:p>
            <a:pPr indent="0" lvl="0" marL="0" rtl="0" algn="l">
              <a:spcBef>
                <a:spcPts val="0"/>
              </a:spcBef>
              <a:spcAft>
                <a:spcPts val="0"/>
              </a:spcAft>
              <a:buNone/>
            </a:pPr>
            <a:r>
              <a:rPr lang="en" sz="2000" u="sng">
                <a:solidFill>
                  <a:schemeClr val="hlink"/>
                </a:solidFill>
                <a:latin typeface="Crimson Text"/>
                <a:ea typeface="Crimson Text"/>
                <a:cs typeface="Crimson Text"/>
                <a:sym typeface="Crimson Text"/>
                <a:hlinkClick r:id="rId3"/>
              </a:rPr>
              <a:t>https://docs.google.com/document/d/1o_6VlY8Fa68F9do05ayq8B8T5CS58I08B7dNq_GPNC8/edit?usp=sharing</a:t>
            </a:r>
            <a:r>
              <a:rPr lang="en" sz="2000">
                <a:latin typeface="Crimson Text"/>
                <a:ea typeface="Crimson Text"/>
                <a:cs typeface="Crimson Text"/>
                <a:sym typeface="Crimson Text"/>
              </a:rPr>
              <a:t> </a:t>
            </a:r>
            <a:endParaRPr sz="2000">
              <a:latin typeface="Crimson Text"/>
              <a:ea typeface="Crimson Text"/>
              <a:cs typeface="Crimson Text"/>
              <a:sym typeface="Crimson Text"/>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6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800">
                <a:latin typeface="Playfair Display"/>
                <a:ea typeface="Playfair Display"/>
                <a:cs typeface="Playfair Display"/>
                <a:sym typeface="Playfair Display"/>
              </a:rPr>
              <a:t>New Business: </a:t>
            </a:r>
            <a:r>
              <a:rPr lang="en" sz="2800">
                <a:latin typeface="Playfair Display"/>
                <a:ea typeface="Playfair Display"/>
                <a:cs typeface="Playfair Display"/>
                <a:sym typeface="Playfair Display"/>
              </a:rPr>
              <a:t>Elections for Director of Advocacy</a:t>
            </a:r>
            <a:endParaRPr sz="2800">
              <a:latin typeface="Playfair Display"/>
              <a:ea typeface="Playfair Display"/>
              <a:cs typeface="Playfair Display"/>
              <a:sym typeface="Playfair Display"/>
            </a:endParaRPr>
          </a:p>
        </p:txBody>
      </p:sp>
      <p:sp>
        <p:nvSpPr>
          <p:cNvPr id="480" name="Google Shape;480;p6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81" name="Google Shape;481;p65"/>
          <p:cNvSpPr txBox="1"/>
          <p:nvPr>
            <p:ph idx="1" type="body"/>
          </p:nvPr>
        </p:nvSpPr>
        <p:spPr>
          <a:xfrm>
            <a:off x="311700" y="143445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300"/>
              <a:t>We need an elections Czar to handle the election (mainly the application process and counting of votes).</a:t>
            </a:r>
            <a:endParaRPr sz="2300"/>
          </a:p>
          <a:p>
            <a:pPr indent="0" lvl="0" marL="0" rtl="0" algn="l">
              <a:spcBef>
                <a:spcPts val="1200"/>
              </a:spcBef>
              <a:spcAft>
                <a:spcPts val="1200"/>
              </a:spcAft>
              <a:buNone/>
            </a:pPr>
            <a:r>
              <a:rPr b="1" lang="en" sz="2300"/>
              <a:t>Any Volunteers? </a:t>
            </a:r>
            <a:r>
              <a:rPr lang="en" sz="2300"/>
              <a:t>(we would like to get the process </a:t>
            </a:r>
            <a:r>
              <a:rPr lang="en" sz="2300"/>
              <a:t>going ASAP)</a:t>
            </a:r>
            <a:endParaRPr sz="230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6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Playfair Display"/>
                <a:ea typeface="Playfair Display"/>
                <a:cs typeface="Playfair Display"/>
                <a:sym typeface="Playfair Display"/>
              </a:rPr>
              <a:t>Closing Remarks: </a:t>
            </a:r>
            <a:r>
              <a:rPr lang="en">
                <a:latin typeface="Playfair Display"/>
                <a:ea typeface="Playfair Display"/>
                <a:cs typeface="Playfair Display"/>
                <a:sym typeface="Playfair Display"/>
              </a:rPr>
              <a:t>Communication</a:t>
            </a:r>
            <a:endParaRPr>
              <a:latin typeface="Playfair Display"/>
              <a:ea typeface="Playfair Display"/>
              <a:cs typeface="Playfair Display"/>
              <a:sym typeface="Playfair Display"/>
            </a:endParaRPr>
          </a:p>
        </p:txBody>
      </p:sp>
      <p:sp>
        <p:nvSpPr>
          <p:cNvPr id="487" name="Google Shape;487;p66"/>
          <p:cNvSpPr txBox="1"/>
          <p:nvPr>
            <p:ph idx="1" type="body"/>
          </p:nvPr>
        </p:nvSpPr>
        <p:spPr>
          <a:xfrm>
            <a:off x="311700" y="1434450"/>
            <a:ext cx="86775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sz="2200"/>
              <a:t>All Senators are expected to communicate with your constituents</a:t>
            </a:r>
            <a:r>
              <a:rPr lang="en" sz="2600"/>
              <a:t>. </a:t>
            </a:r>
            <a:endParaRPr sz="2600"/>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
        <p:nvSpPr>
          <p:cNvPr id="488" name="Google Shape;488;p6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489" name="Google Shape;489;p66"/>
          <p:cNvPicPr preferRelativeResize="0"/>
          <p:nvPr/>
        </p:nvPicPr>
        <p:blipFill>
          <a:blip r:embed="rId3">
            <a:alphaModFix/>
          </a:blip>
          <a:stretch>
            <a:fillRect/>
          </a:stretch>
        </p:blipFill>
        <p:spPr>
          <a:xfrm>
            <a:off x="4032575" y="2309476"/>
            <a:ext cx="5111426" cy="2405000"/>
          </a:xfrm>
          <a:prstGeom prst="rect">
            <a:avLst/>
          </a:prstGeom>
          <a:noFill/>
          <a:ln>
            <a:noFill/>
          </a:ln>
        </p:spPr>
      </p:pic>
      <p:sp>
        <p:nvSpPr>
          <p:cNvPr id="490" name="Google Shape;490;p66"/>
          <p:cNvSpPr txBox="1"/>
          <p:nvPr/>
        </p:nvSpPr>
        <p:spPr>
          <a:xfrm>
            <a:off x="0" y="2171550"/>
            <a:ext cx="4196400" cy="8004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SzPts val="2000"/>
              <a:buFont typeface="Crimson Text"/>
              <a:buAutoNum type="arabicPeriod"/>
            </a:pPr>
            <a:r>
              <a:rPr lang="en" sz="2000">
                <a:latin typeface="Crimson Text"/>
                <a:ea typeface="Crimson Text"/>
                <a:cs typeface="Crimson Text"/>
                <a:sym typeface="Crimson Text"/>
              </a:rPr>
              <a:t>Send out Senate Brief to everyone</a:t>
            </a:r>
            <a:endParaRPr sz="2000">
              <a:latin typeface="Crimson Text"/>
              <a:ea typeface="Crimson Text"/>
              <a:cs typeface="Crimson Text"/>
              <a:sym typeface="Crimson Text"/>
            </a:endParaRPr>
          </a:p>
          <a:p>
            <a:pPr indent="-355600" lvl="0" marL="457200" rtl="0" algn="l">
              <a:spcBef>
                <a:spcPts val="0"/>
              </a:spcBef>
              <a:spcAft>
                <a:spcPts val="0"/>
              </a:spcAft>
              <a:buSzPts val="2000"/>
              <a:buFont typeface="Crimson Text"/>
              <a:buAutoNum type="arabicPeriod"/>
            </a:pPr>
            <a:r>
              <a:rPr lang="en" sz="2000">
                <a:latin typeface="Crimson Text"/>
                <a:ea typeface="Crimson Text"/>
                <a:cs typeface="Crimson Text"/>
                <a:sym typeface="Crimson Text"/>
              </a:rPr>
              <a:t>Anonymous</a:t>
            </a:r>
            <a:r>
              <a:rPr lang="en" sz="2000">
                <a:latin typeface="Crimson Text"/>
                <a:ea typeface="Crimson Text"/>
                <a:cs typeface="Crimson Text"/>
                <a:sym typeface="Crimson Text"/>
              </a:rPr>
              <a:t> Feedback Form</a:t>
            </a:r>
            <a:endParaRPr sz="2000">
              <a:latin typeface="Crimson Text"/>
              <a:ea typeface="Crimson Text"/>
              <a:cs typeface="Crimson Text"/>
              <a:sym typeface="Crimson Text"/>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67"/>
          <p:cNvSpPr txBox="1"/>
          <p:nvPr>
            <p:ph type="title"/>
          </p:nvPr>
        </p:nvSpPr>
        <p:spPr>
          <a:xfrm>
            <a:off x="311700" y="352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Playfair Display"/>
                <a:ea typeface="Playfair Display"/>
                <a:cs typeface="Playfair Display"/>
                <a:sym typeface="Playfair Display"/>
              </a:rPr>
              <a:t>Closing Remarks</a:t>
            </a:r>
            <a:r>
              <a:rPr lang="en">
                <a:latin typeface="Playfair Display"/>
                <a:ea typeface="Playfair Display"/>
                <a:cs typeface="Playfair Display"/>
                <a:sym typeface="Playfair Display"/>
              </a:rPr>
              <a:t>: </a:t>
            </a:r>
            <a:endParaRPr>
              <a:latin typeface="Playfair Display"/>
              <a:ea typeface="Playfair Display"/>
              <a:cs typeface="Playfair Display"/>
              <a:sym typeface="Playfair Display"/>
            </a:endParaRPr>
          </a:p>
        </p:txBody>
      </p:sp>
      <p:sp>
        <p:nvSpPr>
          <p:cNvPr id="496" name="Google Shape;496;p6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97" name="Google Shape;497;p67"/>
          <p:cNvSpPr txBox="1"/>
          <p:nvPr/>
        </p:nvSpPr>
        <p:spPr>
          <a:xfrm>
            <a:off x="495400" y="1442500"/>
            <a:ext cx="8166900" cy="35709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lang="en" sz="2000">
                <a:latin typeface="Crimson Text"/>
                <a:ea typeface="Crimson Text"/>
                <a:cs typeface="Crimson Text"/>
                <a:sym typeface="Crimson Text"/>
              </a:rPr>
              <a:t>Are you involved in sustainability research or educated or interested in becoming involved? Please take the following survey:</a:t>
            </a:r>
            <a:endParaRPr sz="2000">
              <a:latin typeface="Crimson Text"/>
              <a:ea typeface="Crimson Text"/>
              <a:cs typeface="Crimson Text"/>
              <a:sym typeface="Crimson Text"/>
            </a:endParaRPr>
          </a:p>
          <a:p>
            <a:pPr indent="0" lvl="0" marL="0" rtl="0" algn="l">
              <a:spcBef>
                <a:spcPts val="0"/>
              </a:spcBef>
              <a:spcAft>
                <a:spcPts val="0"/>
              </a:spcAft>
              <a:buNone/>
            </a:pPr>
            <a:r>
              <a:t/>
            </a:r>
            <a:endParaRPr sz="2000">
              <a:latin typeface="Crimson Text"/>
              <a:ea typeface="Crimson Text"/>
              <a:cs typeface="Crimson Text"/>
              <a:sym typeface="Crimson Text"/>
            </a:endParaRPr>
          </a:p>
          <a:p>
            <a:pPr indent="0" lvl="0" marL="0" rtl="0" algn="l">
              <a:spcBef>
                <a:spcPts val="0"/>
              </a:spcBef>
              <a:spcAft>
                <a:spcPts val="0"/>
              </a:spcAft>
              <a:buNone/>
            </a:pPr>
            <a:r>
              <a:t/>
            </a:r>
            <a:endParaRPr sz="2000">
              <a:latin typeface="Crimson Text"/>
              <a:ea typeface="Crimson Text"/>
              <a:cs typeface="Crimson Text"/>
              <a:sym typeface="Crimson Text"/>
            </a:endParaRPr>
          </a:p>
          <a:p>
            <a:pPr indent="0" lvl="0" marL="0" rtl="0" algn="l">
              <a:spcBef>
                <a:spcPts val="0"/>
              </a:spcBef>
              <a:spcAft>
                <a:spcPts val="0"/>
              </a:spcAft>
              <a:buNone/>
            </a:pPr>
            <a:r>
              <a:t/>
            </a:r>
            <a:endParaRPr sz="2000">
              <a:latin typeface="Crimson Text"/>
              <a:ea typeface="Crimson Text"/>
              <a:cs typeface="Crimson Text"/>
              <a:sym typeface="Crimson Text"/>
            </a:endParaRPr>
          </a:p>
          <a:p>
            <a:pPr indent="0" lvl="0" marL="0" rtl="0" algn="l">
              <a:spcBef>
                <a:spcPts val="0"/>
              </a:spcBef>
              <a:spcAft>
                <a:spcPts val="0"/>
              </a:spcAft>
              <a:buNone/>
            </a:pPr>
            <a:r>
              <a:t/>
            </a:r>
            <a:endParaRPr sz="2000">
              <a:latin typeface="Crimson Text"/>
              <a:ea typeface="Crimson Text"/>
              <a:cs typeface="Crimson Text"/>
              <a:sym typeface="Crimson Text"/>
            </a:endParaRPr>
          </a:p>
          <a:p>
            <a:pPr indent="0" lvl="0" marL="0" rtl="0" algn="l">
              <a:spcBef>
                <a:spcPts val="0"/>
              </a:spcBef>
              <a:spcAft>
                <a:spcPts val="0"/>
              </a:spcAft>
              <a:buNone/>
            </a:pPr>
            <a:r>
              <a:t/>
            </a:r>
            <a:endParaRPr sz="2000">
              <a:latin typeface="Crimson Text"/>
              <a:ea typeface="Crimson Text"/>
              <a:cs typeface="Crimson Text"/>
              <a:sym typeface="Crimson Text"/>
            </a:endParaRPr>
          </a:p>
          <a:p>
            <a:pPr indent="0" lvl="0" marL="0" rtl="0" algn="l">
              <a:spcBef>
                <a:spcPts val="0"/>
              </a:spcBef>
              <a:spcAft>
                <a:spcPts val="0"/>
              </a:spcAft>
              <a:buNone/>
            </a:pPr>
            <a:r>
              <a:t/>
            </a:r>
            <a:endParaRPr sz="2000">
              <a:latin typeface="Crimson Text"/>
              <a:ea typeface="Crimson Text"/>
              <a:cs typeface="Crimson Text"/>
              <a:sym typeface="Crimson Text"/>
            </a:endParaRPr>
          </a:p>
          <a:p>
            <a:pPr indent="0" lvl="0" marL="0" rtl="0" algn="l">
              <a:spcBef>
                <a:spcPts val="0"/>
              </a:spcBef>
              <a:spcAft>
                <a:spcPts val="0"/>
              </a:spcAft>
              <a:buNone/>
            </a:pPr>
            <a:r>
              <a:t/>
            </a:r>
            <a:endParaRPr sz="2000">
              <a:latin typeface="Crimson Text"/>
              <a:ea typeface="Crimson Text"/>
              <a:cs typeface="Crimson Text"/>
              <a:sym typeface="Crimson Text"/>
            </a:endParaRPr>
          </a:p>
          <a:p>
            <a:pPr indent="0" lvl="0" marL="0" rtl="0" algn="ctr">
              <a:spcBef>
                <a:spcPts val="0"/>
              </a:spcBef>
              <a:spcAft>
                <a:spcPts val="0"/>
              </a:spcAft>
              <a:buNone/>
            </a:pPr>
            <a:r>
              <a:rPr lang="en" sz="2000" u="sng">
                <a:solidFill>
                  <a:schemeClr val="hlink"/>
                </a:solidFill>
                <a:latin typeface="Crimson Text"/>
                <a:ea typeface="Crimson Text"/>
                <a:cs typeface="Crimson Text"/>
                <a:sym typeface="Crimson Text"/>
                <a:hlinkClick r:id="rId3"/>
              </a:rPr>
              <a:t>https://virginiatech.questionpro.com/CALL2023-2024</a:t>
            </a:r>
            <a:r>
              <a:rPr lang="en" sz="2000">
                <a:latin typeface="Crimson Text"/>
                <a:ea typeface="Crimson Text"/>
                <a:cs typeface="Crimson Text"/>
                <a:sym typeface="Crimson Text"/>
              </a:rPr>
              <a:t> </a:t>
            </a:r>
            <a:endParaRPr sz="2000">
              <a:latin typeface="Crimson Text"/>
              <a:ea typeface="Crimson Text"/>
              <a:cs typeface="Crimson Text"/>
              <a:sym typeface="Crimson Text"/>
            </a:endParaRPr>
          </a:p>
          <a:p>
            <a:pPr indent="457200" lvl="0" marL="0" rtl="0" algn="l">
              <a:spcBef>
                <a:spcPts val="0"/>
              </a:spcBef>
              <a:spcAft>
                <a:spcPts val="0"/>
              </a:spcAft>
              <a:buNone/>
            </a:pPr>
            <a:r>
              <a:rPr lang="en" sz="2000">
                <a:latin typeface="Crimson Text"/>
                <a:ea typeface="Crimson Text"/>
                <a:cs typeface="Crimson Text"/>
                <a:sym typeface="Crimson Text"/>
              </a:rPr>
              <a:t>To get resources and share expertise.</a:t>
            </a:r>
            <a:endParaRPr sz="2000">
              <a:latin typeface="Crimson Text"/>
              <a:ea typeface="Crimson Text"/>
              <a:cs typeface="Crimson Text"/>
              <a:sym typeface="Crimson Text"/>
            </a:endParaRPr>
          </a:p>
        </p:txBody>
      </p:sp>
      <p:pic>
        <p:nvPicPr>
          <p:cNvPr id="498" name="Google Shape;498;p67"/>
          <p:cNvPicPr preferRelativeResize="0"/>
          <p:nvPr/>
        </p:nvPicPr>
        <p:blipFill>
          <a:blip r:embed="rId4">
            <a:alphaModFix/>
          </a:blip>
          <a:stretch>
            <a:fillRect/>
          </a:stretch>
        </p:blipFill>
        <p:spPr>
          <a:xfrm>
            <a:off x="3573525" y="2229475"/>
            <a:ext cx="1996950" cy="199695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68"/>
          <p:cNvSpPr txBox="1"/>
          <p:nvPr>
            <p:ph type="title"/>
          </p:nvPr>
        </p:nvSpPr>
        <p:spPr>
          <a:xfrm>
            <a:off x="311700" y="352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Playfair Display"/>
                <a:ea typeface="Playfair Display"/>
                <a:cs typeface="Playfair Display"/>
                <a:sym typeface="Playfair Display"/>
              </a:rPr>
              <a:t>Closing Remarks: </a:t>
            </a:r>
            <a:endParaRPr>
              <a:latin typeface="Playfair Display"/>
              <a:ea typeface="Playfair Display"/>
              <a:cs typeface="Playfair Display"/>
              <a:sym typeface="Playfair Display"/>
            </a:endParaRPr>
          </a:p>
        </p:txBody>
      </p:sp>
      <p:sp>
        <p:nvSpPr>
          <p:cNvPr id="504" name="Google Shape;504;p6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05" name="Google Shape;505;p68"/>
          <p:cNvSpPr txBox="1"/>
          <p:nvPr/>
        </p:nvSpPr>
        <p:spPr>
          <a:xfrm>
            <a:off x="0" y="1894175"/>
            <a:ext cx="51582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500">
                <a:latin typeface="Crimson Text"/>
                <a:ea typeface="Crimson Text"/>
                <a:cs typeface="Crimson Text"/>
                <a:sym typeface="Crimson Text"/>
              </a:rPr>
              <a:t>Are you passionate about getting paid a </a:t>
            </a:r>
            <a:r>
              <a:rPr b="1" lang="en" sz="2500">
                <a:solidFill>
                  <a:schemeClr val="accent4"/>
                </a:solidFill>
                <a:latin typeface="Crimson Text"/>
                <a:ea typeface="Crimson Text"/>
                <a:cs typeface="Crimson Text"/>
                <a:sym typeface="Crimson Text"/>
              </a:rPr>
              <a:t>living wage</a:t>
            </a:r>
            <a:r>
              <a:rPr lang="en" sz="2500">
                <a:latin typeface="Crimson Text"/>
                <a:ea typeface="Crimson Text"/>
                <a:cs typeface="Crimson Text"/>
                <a:sym typeface="Crimson Text"/>
              </a:rPr>
              <a:t>? </a:t>
            </a:r>
            <a:endParaRPr sz="2500">
              <a:latin typeface="Crimson Text"/>
              <a:ea typeface="Crimson Text"/>
              <a:cs typeface="Crimson Text"/>
              <a:sym typeface="Crimson Text"/>
            </a:endParaRPr>
          </a:p>
        </p:txBody>
      </p:sp>
      <p:pic>
        <p:nvPicPr>
          <p:cNvPr id="506" name="Google Shape;506;p68"/>
          <p:cNvPicPr preferRelativeResize="0"/>
          <p:nvPr/>
        </p:nvPicPr>
        <p:blipFill>
          <a:blip r:embed="rId3">
            <a:alphaModFix/>
          </a:blip>
          <a:stretch>
            <a:fillRect/>
          </a:stretch>
        </p:blipFill>
        <p:spPr>
          <a:xfrm>
            <a:off x="5158200" y="626175"/>
            <a:ext cx="3428150" cy="428517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06"/>
                                        </p:tgtEl>
                                        <p:attrNameLst>
                                          <p:attrName>style.visibility</p:attrName>
                                        </p:attrNameLst>
                                      </p:cBhvr>
                                      <p:to>
                                        <p:strVal val="visible"/>
                                      </p:to>
                                    </p:set>
                                    <p:anim calcmode="lin" valueType="num">
                                      <p:cBhvr additive="base">
                                        <p:cTn dur="1000"/>
                                        <p:tgtEl>
                                          <p:spTgt spid="506"/>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6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Playfair Display"/>
                <a:ea typeface="Playfair Display"/>
                <a:cs typeface="Playfair Display"/>
                <a:sym typeface="Playfair Display"/>
              </a:rPr>
              <a:t>Conclusion</a:t>
            </a:r>
            <a:endParaRPr>
              <a:latin typeface="Playfair Display"/>
              <a:ea typeface="Playfair Display"/>
              <a:cs typeface="Playfair Display"/>
              <a:sym typeface="Playfair Display"/>
            </a:endParaRPr>
          </a:p>
        </p:txBody>
      </p:sp>
      <p:sp>
        <p:nvSpPr>
          <p:cNvPr id="512" name="Google Shape;512;p69"/>
          <p:cNvSpPr txBox="1"/>
          <p:nvPr>
            <p:ph idx="1" type="body"/>
          </p:nvPr>
        </p:nvSpPr>
        <p:spPr>
          <a:xfrm>
            <a:off x="260700" y="1434450"/>
            <a:ext cx="52662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Clr>
                <a:schemeClr val="dk1"/>
              </a:buClr>
              <a:buSzPts val="1100"/>
              <a:buFont typeface="Arial"/>
              <a:buNone/>
            </a:pPr>
            <a:r>
              <a:rPr lang="en"/>
              <a:t>Motion to Adjourn!</a:t>
            </a:r>
            <a:endParaRPr/>
          </a:p>
        </p:txBody>
      </p:sp>
      <p:pic>
        <p:nvPicPr>
          <p:cNvPr id="513" name="Google Shape;513;p69"/>
          <p:cNvPicPr preferRelativeResize="0"/>
          <p:nvPr/>
        </p:nvPicPr>
        <p:blipFill>
          <a:blip r:embed="rId3">
            <a:alphaModFix/>
          </a:blip>
          <a:stretch>
            <a:fillRect/>
          </a:stretch>
        </p:blipFill>
        <p:spPr>
          <a:xfrm>
            <a:off x="6280925" y="1663050"/>
            <a:ext cx="2160226" cy="2160226"/>
          </a:xfrm>
          <a:prstGeom prst="rect">
            <a:avLst/>
          </a:prstGeom>
          <a:noFill/>
          <a:ln>
            <a:noFill/>
          </a:ln>
        </p:spPr>
      </p:pic>
      <p:sp>
        <p:nvSpPr>
          <p:cNvPr id="514" name="Google Shape;514;p69"/>
          <p:cNvSpPr txBox="1"/>
          <p:nvPr/>
        </p:nvSpPr>
        <p:spPr>
          <a:xfrm>
            <a:off x="5827750" y="4402975"/>
            <a:ext cx="31308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rimson Text"/>
                <a:ea typeface="Crimson Text"/>
                <a:cs typeface="Crimson Text"/>
                <a:sym typeface="Crimson Text"/>
              </a:rPr>
              <a:t>Public GPSS Discord for all grad students:</a:t>
            </a:r>
            <a:endParaRPr>
              <a:latin typeface="Crimson Text"/>
              <a:ea typeface="Crimson Text"/>
              <a:cs typeface="Crimson Text"/>
              <a:sym typeface="Crimson Text"/>
            </a:endParaRPr>
          </a:p>
          <a:p>
            <a:pPr indent="0" lvl="0" marL="0" rtl="0" algn="l">
              <a:spcBef>
                <a:spcPts val="0"/>
              </a:spcBef>
              <a:spcAft>
                <a:spcPts val="0"/>
              </a:spcAft>
              <a:buNone/>
            </a:pPr>
            <a:r>
              <a:rPr lang="en" u="sng">
                <a:solidFill>
                  <a:schemeClr val="hlink"/>
                </a:solidFill>
                <a:latin typeface="Crimson Text"/>
                <a:ea typeface="Crimson Text"/>
                <a:cs typeface="Crimson Text"/>
                <a:sym typeface="Crimson Text"/>
                <a:hlinkClick r:id="rId4"/>
              </a:rPr>
              <a:t>tinyurl.com/GPSS22GradDiscord</a:t>
            </a:r>
            <a:endParaRPr>
              <a:latin typeface="Crimson Text"/>
              <a:ea typeface="Crimson Text"/>
              <a:cs typeface="Crimson Text"/>
              <a:sym typeface="Crimson Text"/>
            </a:endParaRPr>
          </a:p>
          <a:p>
            <a:pPr indent="0" lvl="0" marL="0" rtl="0" algn="l">
              <a:spcBef>
                <a:spcPts val="0"/>
              </a:spcBef>
              <a:spcAft>
                <a:spcPts val="0"/>
              </a:spcAft>
              <a:buNone/>
            </a:pPr>
            <a:r>
              <a:t/>
            </a:r>
            <a:endParaRPr>
              <a:latin typeface="Crimson Text"/>
              <a:ea typeface="Crimson Text"/>
              <a:cs typeface="Crimson Text"/>
              <a:sym typeface="Crimson Text"/>
            </a:endParaRPr>
          </a:p>
        </p:txBody>
      </p:sp>
      <p:cxnSp>
        <p:nvCxnSpPr>
          <p:cNvPr id="515" name="Google Shape;515;p69"/>
          <p:cNvCxnSpPr/>
          <p:nvPr/>
        </p:nvCxnSpPr>
        <p:spPr>
          <a:xfrm rot="10800000">
            <a:off x="5727488" y="1449750"/>
            <a:ext cx="27900" cy="3385800"/>
          </a:xfrm>
          <a:prstGeom prst="straightConnector1">
            <a:avLst/>
          </a:prstGeom>
          <a:noFill/>
          <a:ln cap="flat" cmpd="sng" w="9525">
            <a:solidFill>
              <a:schemeClr val="accent5"/>
            </a:solidFill>
            <a:prstDash val="solid"/>
            <a:round/>
            <a:headEnd len="med" w="med" type="none"/>
            <a:tailEnd len="med" w="med" type="none"/>
          </a:ln>
        </p:spPr>
      </p:cxnSp>
      <p:sp>
        <p:nvSpPr>
          <p:cNvPr id="516" name="Google Shape;516;p69"/>
          <p:cNvSpPr txBox="1"/>
          <p:nvPr/>
        </p:nvSpPr>
        <p:spPr>
          <a:xfrm>
            <a:off x="6381988" y="1242275"/>
            <a:ext cx="19581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100">
                <a:latin typeface="Crimson Text"/>
                <a:ea typeface="Crimson Text"/>
                <a:cs typeface="Crimson Text"/>
                <a:sym typeface="Crimson Text"/>
              </a:rPr>
              <a:t>Senate Discord:</a:t>
            </a:r>
            <a:endParaRPr b="1" sz="2100">
              <a:latin typeface="Crimson Text"/>
              <a:ea typeface="Crimson Text"/>
              <a:cs typeface="Crimson Text"/>
              <a:sym typeface="Crimson Text"/>
            </a:endParaRPr>
          </a:p>
        </p:txBody>
      </p:sp>
      <p:sp>
        <p:nvSpPr>
          <p:cNvPr id="517" name="Google Shape;517;p6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18" name="Google Shape;518;p69"/>
          <p:cNvSpPr txBox="1"/>
          <p:nvPr/>
        </p:nvSpPr>
        <p:spPr>
          <a:xfrm>
            <a:off x="110700" y="2619300"/>
            <a:ext cx="55662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800">
                <a:latin typeface="Crimson Text"/>
                <a:ea typeface="Crimson Text"/>
                <a:cs typeface="Crimson Text"/>
                <a:sym typeface="Crimson Text"/>
              </a:rPr>
              <a:t>Follow us on Instagram and Twitter:</a:t>
            </a:r>
            <a:endParaRPr sz="2800">
              <a:latin typeface="Crimson Text"/>
              <a:ea typeface="Crimson Text"/>
              <a:cs typeface="Crimson Text"/>
              <a:sym typeface="Crimson Text"/>
            </a:endParaRPr>
          </a:p>
          <a:p>
            <a:pPr indent="0" lvl="0" marL="0" rtl="0" algn="ctr">
              <a:spcBef>
                <a:spcPts val="0"/>
              </a:spcBef>
              <a:spcAft>
                <a:spcPts val="0"/>
              </a:spcAft>
              <a:buNone/>
            </a:pPr>
            <a:r>
              <a:rPr b="1" lang="en" sz="2800">
                <a:solidFill>
                  <a:schemeClr val="accent4"/>
                </a:solidFill>
                <a:latin typeface="Crimson Text"/>
                <a:ea typeface="Crimson Text"/>
                <a:cs typeface="Crimson Text"/>
                <a:sym typeface="Crimson Text"/>
              </a:rPr>
              <a:t>@vtgpss </a:t>
            </a:r>
            <a:endParaRPr b="1" sz="2800">
              <a:solidFill>
                <a:schemeClr val="accent4"/>
              </a:solidFill>
              <a:latin typeface="Crimson Text"/>
              <a:ea typeface="Crimson Text"/>
              <a:cs typeface="Crimson Text"/>
              <a:sym typeface="Crimson Tex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Playfair Display"/>
                <a:ea typeface="Playfair Display"/>
                <a:cs typeface="Playfair Display"/>
                <a:sym typeface="Playfair Display"/>
              </a:rPr>
              <a:t>Shared Governance Overview:</a:t>
            </a:r>
            <a:endParaRPr>
              <a:latin typeface="Playfair Display"/>
              <a:ea typeface="Playfair Display"/>
              <a:cs typeface="Playfair Display"/>
              <a:sym typeface="Playfair Display"/>
            </a:endParaRPr>
          </a:p>
        </p:txBody>
      </p:sp>
      <p:sp>
        <p:nvSpPr>
          <p:cNvPr id="160" name="Google Shape;160;p29"/>
          <p:cNvSpPr txBox="1"/>
          <p:nvPr>
            <p:ph idx="1" type="body"/>
          </p:nvPr>
        </p:nvSpPr>
        <p:spPr>
          <a:xfrm>
            <a:off x="262000" y="1210800"/>
            <a:ext cx="8520600" cy="1529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000"/>
              <a:t>How we  interact with each other and admin to make change at the University. </a:t>
            </a:r>
            <a:endParaRPr sz="2000"/>
          </a:p>
          <a:p>
            <a:pPr indent="-355600" lvl="0" marL="457200" rtl="0" algn="l">
              <a:spcBef>
                <a:spcPts val="1200"/>
              </a:spcBef>
              <a:spcAft>
                <a:spcPts val="0"/>
              </a:spcAft>
              <a:buSzPts val="2000"/>
              <a:buChar char="●"/>
            </a:pPr>
            <a:r>
              <a:rPr lang="en" sz="2000"/>
              <a:t>Central Body is University Council (UC), which has many Commissions and Committees </a:t>
            </a:r>
            <a:endParaRPr sz="1800"/>
          </a:p>
        </p:txBody>
      </p:sp>
      <p:sp>
        <p:nvSpPr>
          <p:cNvPr id="161" name="Google Shape;161;p29"/>
          <p:cNvSpPr txBox="1"/>
          <p:nvPr/>
        </p:nvSpPr>
        <p:spPr>
          <a:xfrm>
            <a:off x="262000" y="2740200"/>
            <a:ext cx="7156200" cy="2090400"/>
          </a:xfrm>
          <a:prstGeom prst="rect">
            <a:avLst/>
          </a:prstGeom>
          <a:noFill/>
          <a:ln>
            <a:noFill/>
          </a:ln>
        </p:spPr>
        <p:txBody>
          <a:bodyPr anchorCtr="0" anchor="t" bIns="91425" lIns="91425" spcFirstLastPara="1" rIns="91425" wrap="square" tIns="91425">
            <a:spAutoFit/>
          </a:bodyPr>
          <a:lstStyle/>
          <a:p>
            <a:pPr indent="-355600" lvl="0" marL="457200" rtl="0" algn="l">
              <a:lnSpc>
                <a:spcPct val="115000"/>
              </a:lnSpc>
              <a:spcBef>
                <a:spcPts val="0"/>
              </a:spcBef>
              <a:spcAft>
                <a:spcPts val="0"/>
              </a:spcAft>
              <a:buClr>
                <a:schemeClr val="dk2"/>
              </a:buClr>
              <a:buSzPts val="2000"/>
              <a:buFont typeface="Crimson Text"/>
              <a:buChar char="●"/>
            </a:pPr>
            <a:r>
              <a:rPr lang="en" sz="2000">
                <a:solidFill>
                  <a:schemeClr val="dk2"/>
                </a:solidFill>
                <a:latin typeface="Crimson Text"/>
                <a:ea typeface="Crimson Text"/>
                <a:cs typeface="Crimson Text"/>
                <a:sym typeface="Crimson Text"/>
              </a:rPr>
              <a:t>Also under UC are the Senates</a:t>
            </a:r>
            <a:endParaRPr sz="2000">
              <a:solidFill>
                <a:schemeClr val="dk2"/>
              </a:solidFill>
              <a:latin typeface="Crimson Text"/>
              <a:ea typeface="Crimson Text"/>
              <a:cs typeface="Crimson Text"/>
              <a:sym typeface="Crimson Text"/>
            </a:endParaRPr>
          </a:p>
          <a:p>
            <a:pPr indent="-342900" lvl="1" marL="914400" rtl="0" algn="l">
              <a:lnSpc>
                <a:spcPct val="115000"/>
              </a:lnSpc>
              <a:spcBef>
                <a:spcPts val="0"/>
              </a:spcBef>
              <a:spcAft>
                <a:spcPts val="0"/>
              </a:spcAft>
              <a:buClr>
                <a:schemeClr val="dk2"/>
              </a:buClr>
              <a:buSzPts val="1800"/>
              <a:buFont typeface="Crimson Text"/>
              <a:buChar char="○"/>
            </a:pPr>
            <a:r>
              <a:rPr lang="en" sz="1800">
                <a:solidFill>
                  <a:schemeClr val="dk2"/>
                </a:solidFill>
                <a:latin typeface="Crimson Text"/>
                <a:ea typeface="Crimson Text"/>
                <a:cs typeface="Crimson Text"/>
                <a:sym typeface="Crimson Text"/>
              </a:rPr>
              <a:t>Staff Senate</a:t>
            </a:r>
            <a:endParaRPr sz="1800">
              <a:solidFill>
                <a:schemeClr val="dk2"/>
              </a:solidFill>
              <a:latin typeface="Crimson Text"/>
              <a:ea typeface="Crimson Text"/>
              <a:cs typeface="Crimson Text"/>
              <a:sym typeface="Crimson Text"/>
            </a:endParaRPr>
          </a:p>
          <a:p>
            <a:pPr indent="-342900" lvl="1" marL="914400" rtl="0" algn="l">
              <a:lnSpc>
                <a:spcPct val="115000"/>
              </a:lnSpc>
              <a:spcBef>
                <a:spcPts val="0"/>
              </a:spcBef>
              <a:spcAft>
                <a:spcPts val="0"/>
              </a:spcAft>
              <a:buClr>
                <a:schemeClr val="dk2"/>
              </a:buClr>
              <a:buSzPts val="1800"/>
              <a:buFont typeface="Crimson Text"/>
              <a:buChar char="○"/>
            </a:pPr>
            <a:r>
              <a:rPr lang="en" sz="1800">
                <a:solidFill>
                  <a:schemeClr val="dk2"/>
                </a:solidFill>
                <a:latin typeface="Crimson Text"/>
                <a:ea typeface="Crimson Text"/>
                <a:cs typeface="Crimson Text"/>
                <a:sym typeface="Crimson Text"/>
              </a:rPr>
              <a:t>Faculty Senate </a:t>
            </a:r>
            <a:endParaRPr sz="1800">
              <a:solidFill>
                <a:schemeClr val="dk2"/>
              </a:solidFill>
              <a:latin typeface="Crimson Text"/>
              <a:ea typeface="Crimson Text"/>
              <a:cs typeface="Crimson Text"/>
              <a:sym typeface="Crimson Text"/>
            </a:endParaRPr>
          </a:p>
          <a:p>
            <a:pPr indent="-342900" lvl="1" marL="914400" rtl="0" algn="l">
              <a:lnSpc>
                <a:spcPct val="115000"/>
              </a:lnSpc>
              <a:spcBef>
                <a:spcPts val="0"/>
              </a:spcBef>
              <a:spcAft>
                <a:spcPts val="0"/>
              </a:spcAft>
              <a:buClr>
                <a:schemeClr val="dk2"/>
              </a:buClr>
              <a:buSzPts val="1800"/>
              <a:buFont typeface="Crimson Text"/>
              <a:buChar char="○"/>
            </a:pPr>
            <a:r>
              <a:rPr lang="en" sz="1800">
                <a:solidFill>
                  <a:schemeClr val="dk2"/>
                </a:solidFill>
                <a:latin typeface="Crimson Text"/>
                <a:ea typeface="Crimson Text"/>
                <a:cs typeface="Crimson Text"/>
                <a:sym typeface="Crimson Text"/>
              </a:rPr>
              <a:t>A/P Faculty Senate</a:t>
            </a:r>
            <a:endParaRPr sz="1800">
              <a:solidFill>
                <a:schemeClr val="dk2"/>
              </a:solidFill>
              <a:latin typeface="Crimson Text"/>
              <a:ea typeface="Crimson Text"/>
              <a:cs typeface="Crimson Text"/>
              <a:sym typeface="Crimson Text"/>
            </a:endParaRPr>
          </a:p>
          <a:p>
            <a:pPr indent="-342900" lvl="1" marL="914400" rtl="0" algn="l">
              <a:lnSpc>
                <a:spcPct val="115000"/>
              </a:lnSpc>
              <a:spcBef>
                <a:spcPts val="0"/>
              </a:spcBef>
              <a:spcAft>
                <a:spcPts val="0"/>
              </a:spcAft>
              <a:buClr>
                <a:schemeClr val="dk2"/>
              </a:buClr>
              <a:buSzPts val="1800"/>
              <a:buFont typeface="Crimson Text"/>
              <a:buChar char="○"/>
            </a:pPr>
            <a:r>
              <a:rPr lang="en" sz="1800">
                <a:solidFill>
                  <a:schemeClr val="dk2"/>
                </a:solidFill>
                <a:latin typeface="Crimson Text"/>
                <a:ea typeface="Crimson Text"/>
                <a:cs typeface="Crimson Text"/>
                <a:sym typeface="Crimson Text"/>
              </a:rPr>
              <a:t>Undergraduate Student Senate</a:t>
            </a:r>
            <a:endParaRPr sz="1800">
              <a:solidFill>
                <a:schemeClr val="dk2"/>
              </a:solidFill>
              <a:latin typeface="Crimson Text"/>
              <a:ea typeface="Crimson Text"/>
              <a:cs typeface="Crimson Text"/>
              <a:sym typeface="Crimson Text"/>
            </a:endParaRPr>
          </a:p>
          <a:p>
            <a:pPr indent="-342900" lvl="1" marL="914400" rtl="0" algn="l">
              <a:lnSpc>
                <a:spcPct val="115000"/>
              </a:lnSpc>
              <a:spcBef>
                <a:spcPts val="0"/>
              </a:spcBef>
              <a:spcAft>
                <a:spcPts val="0"/>
              </a:spcAft>
              <a:buClr>
                <a:schemeClr val="dk2"/>
              </a:buClr>
              <a:buSzPts val="1800"/>
              <a:buFont typeface="Crimson Text"/>
              <a:buChar char="○"/>
            </a:pPr>
            <a:r>
              <a:rPr lang="en" sz="1800">
                <a:solidFill>
                  <a:schemeClr val="dk2"/>
                </a:solidFill>
                <a:latin typeface="Crimson Text"/>
                <a:ea typeface="Crimson Text"/>
                <a:cs typeface="Crimson Text"/>
                <a:sym typeface="Crimson Text"/>
              </a:rPr>
              <a:t>Graduate and Professional Student Senate</a:t>
            </a:r>
            <a:endParaRPr>
              <a:latin typeface="Crimson Text"/>
              <a:ea typeface="Crimson Text"/>
              <a:cs typeface="Crimson Text"/>
              <a:sym typeface="Crimson Text"/>
            </a:endParaRPr>
          </a:p>
        </p:txBody>
      </p:sp>
      <p:sp>
        <p:nvSpPr>
          <p:cNvPr id="162" name="Google Shape;162;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Playfair Display"/>
                <a:ea typeface="Playfair Display"/>
                <a:cs typeface="Playfair Display"/>
                <a:sym typeface="Playfair Display"/>
              </a:rPr>
              <a:t>About GPSS</a:t>
            </a:r>
            <a:endParaRPr>
              <a:latin typeface="Playfair Display"/>
              <a:ea typeface="Playfair Display"/>
              <a:cs typeface="Playfair Display"/>
              <a:sym typeface="Playfair Display"/>
            </a:endParaRPr>
          </a:p>
        </p:txBody>
      </p:sp>
      <p:sp>
        <p:nvSpPr>
          <p:cNvPr id="168" name="Google Shape;168;p30"/>
          <p:cNvSpPr txBox="1"/>
          <p:nvPr>
            <p:ph idx="1" type="body"/>
          </p:nvPr>
        </p:nvSpPr>
        <p:spPr>
          <a:xfrm>
            <a:off x="311700" y="1434450"/>
            <a:ext cx="2002800" cy="1044900"/>
          </a:xfrm>
          <a:prstGeom prst="rect">
            <a:avLst/>
          </a:prstGeom>
        </p:spPr>
        <p:txBody>
          <a:bodyPr anchorCtr="0" anchor="t" bIns="91425" lIns="91425" spcFirstLastPara="1" rIns="91425" wrap="square" tIns="91425">
            <a:normAutofit/>
          </a:bodyPr>
          <a:lstStyle/>
          <a:p>
            <a:pPr indent="0" lvl="0" marL="0" rtl="0" algn="l">
              <a:lnSpc>
                <a:spcPct val="95000"/>
              </a:lnSpc>
              <a:spcBef>
                <a:spcPts val="0"/>
              </a:spcBef>
              <a:spcAft>
                <a:spcPts val="1200"/>
              </a:spcAft>
              <a:buNone/>
            </a:pPr>
            <a:r>
              <a:rPr b="1" lang="en" sz="2104"/>
              <a:t>What we do?</a:t>
            </a:r>
            <a:r>
              <a:rPr lang="en" sz="2104"/>
              <a:t> </a:t>
            </a:r>
            <a:endParaRPr/>
          </a:p>
        </p:txBody>
      </p:sp>
      <p:sp>
        <p:nvSpPr>
          <p:cNvPr id="169" name="Google Shape;169;p30"/>
          <p:cNvSpPr txBox="1"/>
          <p:nvPr/>
        </p:nvSpPr>
        <p:spPr>
          <a:xfrm>
            <a:off x="1977900" y="1434450"/>
            <a:ext cx="6854400" cy="861900"/>
          </a:xfrm>
          <a:prstGeom prst="rect">
            <a:avLst/>
          </a:prstGeom>
          <a:noFill/>
          <a:ln>
            <a:noFill/>
          </a:ln>
        </p:spPr>
        <p:txBody>
          <a:bodyPr anchorCtr="0" anchor="t" bIns="91425" lIns="91425" spcFirstLastPara="1" rIns="91425" wrap="square" tIns="91425">
            <a:spAutoFit/>
          </a:bodyPr>
          <a:lstStyle/>
          <a:p>
            <a:pPr indent="0" lvl="0" marL="0" rtl="0" algn="l">
              <a:lnSpc>
                <a:spcPct val="95000"/>
              </a:lnSpc>
              <a:spcBef>
                <a:spcPts val="0"/>
              </a:spcBef>
              <a:spcAft>
                <a:spcPts val="0"/>
              </a:spcAft>
              <a:buClr>
                <a:schemeClr val="dk1"/>
              </a:buClr>
              <a:buSzPts val="1100"/>
              <a:buFont typeface="Arial"/>
              <a:buNone/>
            </a:pPr>
            <a:r>
              <a:rPr lang="en" sz="2104">
                <a:solidFill>
                  <a:schemeClr val="dk2"/>
                </a:solidFill>
                <a:latin typeface="Crimson Text"/>
                <a:ea typeface="Crimson Text"/>
                <a:cs typeface="Crimson Text"/>
                <a:sym typeface="Crimson Text"/>
              </a:rPr>
              <a:t>We serve as a voice for </a:t>
            </a:r>
            <a:r>
              <a:rPr b="1" i="1" lang="en" sz="2104" u="sng">
                <a:solidFill>
                  <a:schemeClr val="dk2"/>
                </a:solidFill>
                <a:latin typeface="Crimson Text"/>
                <a:ea typeface="Crimson Text"/>
                <a:cs typeface="Crimson Text"/>
                <a:sym typeface="Crimson Text"/>
              </a:rPr>
              <a:t>all</a:t>
            </a:r>
            <a:r>
              <a:rPr b="1" i="1" lang="en" sz="2104">
                <a:solidFill>
                  <a:schemeClr val="dk2"/>
                </a:solidFill>
                <a:latin typeface="Crimson Text"/>
                <a:ea typeface="Crimson Text"/>
                <a:cs typeface="Crimson Text"/>
                <a:sym typeface="Crimson Text"/>
              </a:rPr>
              <a:t> </a:t>
            </a:r>
            <a:r>
              <a:rPr lang="en" sz="2104">
                <a:solidFill>
                  <a:schemeClr val="dk2"/>
                </a:solidFill>
                <a:latin typeface="Crimson Text"/>
                <a:ea typeface="Crimson Text"/>
                <a:cs typeface="Crimson Text"/>
                <a:sym typeface="Crimson Text"/>
              </a:rPr>
              <a:t>graduate students </a:t>
            </a:r>
            <a:endParaRPr sz="2104">
              <a:solidFill>
                <a:schemeClr val="dk2"/>
              </a:solidFill>
              <a:latin typeface="Crimson Text"/>
              <a:ea typeface="Crimson Text"/>
              <a:cs typeface="Crimson Text"/>
              <a:sym typeface="Crimson Text"/>
            </a:endParaRPr>
          </a:p>
          <a:p>
            <a:pPr indent="0" lvl="0" marL="0" rtl="0" algn="l">
              <a:spcBef>
                <a:spcPts val="1200"/>
              </a:spcBef>
              <a:spcAft>
                <a:spcPts val="0"/>
              </a:spcAft>
              <a:buNone/>
            </a:pPr>
            <a:r>
              <a:t/>
            </a:r>
            <a:endParaRPr>
              <a:latin typeface="Crimson Text"/>
              <a:ea typeface="Crimson Text"/>
              <a:cs typeface="Crimson Text"/>
              <a:sym typeface="Crimson Text"/>
            </a:endParaRPr>
          </a:p>
        </p:txBody>
      </p:sp>
      <p:sp>
        <p:nvSpPr>
          <p:cNvPr id="170" name="Google Shape;170;p30"/>
          <p:cNvSpPr txBox="1"/>
          <p:nvPr/>
        </p:nvSpPr>
        <p:spPr>
          <a:xfrm>
            <a:off x="376225" y="1898475"/>
            <a:ext cx="71562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latin typeface="Crimson Text"/>
                <a:ea typeface="Crimson Text"/>
                <a:cs typeface="Crimson Text"/>
                <a:sym typeface="Crimson Text"/>
              </a:rPr>
              <a:t>How we do it:</a:t>
            </a:r>
            <a:endParaRPr b="1" sz="2000">
              <a:latin typeface="Crimson Text"/>
              <a:ea typeface="Crimson Text"/>
              <a:cs typeface="Crimson Text"/>
              <a:sym typeface="Crimson Text"/>
            </a:endParaRPr>
          </a:p>
        </p:txBody>
      </p:sp>
      <p:sp>
        <p:nvSpPr>
          <p:cNvPr id="171" name="Google Shape;171;p30"/>
          <p:cNvSpPr txBox="1"/>
          <p:nvPr/>
        </p:nvSpPr>
        <p:spPr>
          <a:xfrm>
            <a:off x="910600" y="2340900"/>
            <a:ext cx="7156200" cy="4617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SzPts val="1800"/>
              <a:buFont typeface="Crimson Text"/>
              <a:buChar char="●"/>
            </a:pPr>
            <a:r>
              <a:rPr lang="en" sz="1800">
                <a:latin typeface="Crimson Text"/>
                <a:ea typeface="Crimson Text"/>
                <a:cs typeface="Crimson Text"/>
                <a:sym typeface="Crimson Text"/>
              </a:rPr>
              <a:t>Bring together representatives from all departments</a:t>
            </a:r>
            <a:endParaRPr sz="1800">
              <a:latin typeface="Crimson Text"/>
              <a:ea typeface="Crimson Text"/>
              <a:cs typeface="Crimson Text"/>
              <a:sym typeface="Crimson Text"/>
            </a:endParaRPr>
          </a:p>
        </p:txBody>
      </p:sp>
      <p:sp>
        <p:nvSpPr>
          <p:cNvPr id="172" name="Google Shape;172;p30"/>
          <p:cNvSpPr txBox="1"/>
          <p:nvPr/>
        </p:nvSpPr>
        <p:spPr>
          <a:xfrm>
            <a:off x="910600" y="2798475"/>
            <a:ext cx="7156200" cy="4617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SzPts val="1800"/>
              <a:buFont typeface="Crimson Text"/>
              <a:buChar char="●"/>
            </a:pPr>
            <a:r>
              <a:rPr lang="en" sz="1800">
                <a:latin typeface="Crimson Text"/>
                <a:ea typeface="Crimson Text"/>
                <a:cs typeface="Crimson Text"/>
                <a:sym typeface="Crimson Text"/>
              </a:rPr>
              <a:t>Identify common issues and concerns → work towards solutions</a:t>
            </a:r>
            <a:endParaRPr sz="1800">
              <a:latin typeface="Crimson Text"/>
              <a:ea typeface="Crimson Text"/>
              <a:cs typeface="Crimson Text"/>
              <a:sym typeface="Crimson Text"/>
            </a:endParaRPr>
          </a:p>
        </p:txBody>
      </p:sp>
      <p:sp>
        <p:nvSpPr>
          <p:cNvPr id="173" name="Google Shape;173;p30"/>
          <p:cNvSpPr txBox="1"/>
          <p:nvPr/>
        </p:nvSpPr>
        <p:spPr>
          <a:xfrm>
            <a:off x="910600" y="3282450"/>
            <a:ext cx="7156200" cy="4617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SzPts val="1800"/>
              <a:buFont typeface="Crimson Text"/>
              <a:buChar char="●"/>
            </a:pPr>
            <a:r>
              <a:rPr lang="en" sz="1800">
                <a:latin typeface="Crimson Text"/>
                <a:ea typeface="Crimson Text"/>
                <a:cs typeface="Crimson Text"/>
                <a:sym typeface="Crimson Text"/>
              </a:rPr>
              <a:t>Sit on university commissions &amp; committees to represent grad students</a:t>
            </a:r>
            <a:endParaRPr sz="1800">
              <a:latin typeface="Crimson Text"/>
              <a:ea typeface="Crimson Text"/>
              <a:cs typeface="Crimson Text"/>
              <a:sym typeface="Crimson Text"/>
            </a:endParaRPr>
          </a:p>
        </p:txBody>
      </p:sp>
      <p:sp>
        <p:nvSpPr>
          <p:cNvPr id="174" name="Google Shape;174;p30"/>
          <p:cNvSpPr txBox="1"/>
          <p:nvPr/>
        </p:nvSpPr>
        <p:spPr>
          <a:xfrm>
            <a:off x="910600" y="4224000"/>
            <a:ext cx="7156200" cy="4617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SzPts val="1800"/>
              <a:buFont typeface="Crimson Text"/>
              <a:buChar char="●"/>
            </a:pPr>
            <a:r>
              <a:rPr lang="en" sz="1800">
                <a:latin typeface="Crimson Text"/>
                <a:ea typeface="Crimson Text"/>
                <a:cs typeface="Crimson Text"/>
                <a:sym typeface="Crimson Text"/>
              </a:rPr>
              <a:t>Host events and programs for academic and social support</a:t>
            </a:r>
            <a:endParaRPr sz="1800">
              <a:latin typeface="Crimson Text"/>
              <a:ea typeface="Crimson Text"/>
              <a:cs typeface="Crimson Text"/>
              <a:sym typeface="Crimson Text"/>
            </a:endParaRPr>
          </a:p>
        </p:txBody>
      </p:sp>
      <p:sp>
        <p:nvSpPr>
          <p:cNvPr id="175" name="Google Shape;175;p30"/>
          <p:cNvSpPr txBox="1"/>
          <p:nvPr/>
        </p:nvSpPr>
        <p:spPr>
          <a:xfrm>
            <a:off x="910600" y="3766425"/>
            <a:ext cx="7156200" cy="4617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SzPts val="1800"/>
              <a:buFont typeface="Crimson Text"/>
              <a:buChar char="●"/>
            </a:pPr>
            <a:r>
              <a:rPr lang="en" sz="1800">
                <a:latin typeface="Crimson Text"/>
                <a:ea typeface="Crimson Text"/>
                <a:cs typeface="Crimson Text"/>
                <a:sym typeface="Crimson Text"/>
              </a:rPr>
              <a:t>Write and pass resolutions as new University Policy</a:t>
            </a:r>
            <a:endParaRPr sz="1800">
              <a:latin typeface="Crimson Text"/>
              <a:ea typeface="Crimson Text"/>
              <a:cs typeface="Crimson Text"/>
              <a:sym typeface="Crimson Text"/>
            </a:endParaRPr>
          </a:p>
        </p:txBody>
      </p:sp>
      <p:sp>
        <p:nvSpPr>
          <p:cNvPr id="176" name="Google Shape;176;p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1"/>
          <p:cNvSpPr txBox="1"/>
          <p:nvPr>
            <p:ph type="title"/>
          </p:nvPr>
        </p:nvSpPr>
        <p:spPr>
          <a:xfrm>
            <a:off x="0" y="3704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Playfair Display"/>
                <a:ea typeface="Playfair Display"/>
                <a:cs typeface="Playfair Display"/>
                <a:sym typeface="Playfair Display"/>
              </a:rPr>
              <a:t>GPSS Structure</a:t>
            </a:r>
            <a:endParaRPr>
              <a:latin typeface="Playfair Display"/>
              <a:ea typeface="Playfair Display"/>
              <a:cs typeface="Playfair Display"/>
              <a:sym typeface="Playfair Display"/>
            </a:endParaRPr>
          </a:p>
        </p:txBody>
      </p:sp>
      <p:sp>
        <p:nvSpPr>
          <p:cNvPr id="182" name="Google Shape;182;p31"/>
          <p:cNvSpPr txBox="1"/>
          <p:nvPr>
            <p:ph idx="1" type="body"/>
          </p:nvPr>
        </p:nvSpPr>
        <p:spPr>
          <a:xfrm>
            <a:off x="49700" y="1645175"/>
            <a:ext cx="3637800" cy="34164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lang="en" sz="2000"/>
              <a:t>2 Senators from every department</a:t>
            </a:r>
            <a:endParaRPr sz="2000"/>
          </a:p>
          <a:p>
            <a:pPr indent="-355600" lvl="0" marL="457200" rtl="0" algn="l">
              <a:spcBef>
                <a:spcPts val="0"/>
              </a:spcBef>
              <a:spcAft>
                <a:spcPts val="0"/>
              </a:spcAft>
              <a:buSzPts val="2000"/>
              <a:buChar char="●"/>
            </a:pPr>
            <a:r>
              <a:rPr lang="en" sz="2000"/>
              <a:t>Elected Executive Board</a:t>
            </a:r>
            <a:endParaRPr sz="2000"/>
          </a:p>
          <a:p>
            <a:pPr indent="-355600" lvl="0" marL="457200" rtl="0" algn="l">
              <a:spcBef>
                <a:spcPts val="0"/>
              </a:spcBef>
              <a:spcAft>
                <a:spcPts val="0"/>
              </a:spcAft>
              <a:buSzPts val="2000"/>
              <a:buChar char="●"/>
            </a:pPr>
            <a:r>
              <a:rPr lang="en" sz="2000"/>
              <a:t>Cabinet of all grad leaders</a:t>
            </a:r>
            <a:endParaRPr sz="2000"/>
          </a:p>
        </p:txBody>
      </p:sp>
      <p:pic>
        <p:nvPicPr>
          <p:cNvPr id="183" name="Google Shape;183;p31"/>
          <p:cNvPicPr preferRelativeResize="0"/>
          <p:nvPr/>
        </p:nvPicPr>
        <p:blipFill rotWithShape="1">
          <a:blip r:embed="rId3">
            <a:alphaModFix/>
          </a:blip>
          <a:srcRect b="0" l="7655" r="0" t="1009"/>
          <a:stretch/>
        </p:blipFill>
        <p:spPr>
          <a:xfrm>
            <a:off x="3507200" y="0"/>
            <a:ext cx="5684250" cy="5066401"/>
          </a:xfrm>
          <a:prstGeom prst="rect">
            <a:avLst/>
          </a:prstGeom>
          <a:solidFill>
            <a:srgbClr val="F58F7F"/>
          </a:solidFill>
          <a:ln>
            <a:noFill/>
          </a:ln>
        </p:spPr>
      </p:pic>
      <p:pic>
        <p:nvPicPr>
          <p:cNvPr id="184" name="Google Shape;184;p31"/>
          <p:cNvPicPr preferRelativeResize="0"/>
          <p:nvPr/>
        </p:nvPicPr>
        <p:blipFill rotWithShape="1">
          <a:blip r:embed="rId4">
            <a:alphaModFix/>
          </a:blip>
          <a:srcRect b="0" l="0" r="0" t="0"/>
          <a:stretch/>
        </p:blipFill>
        <p:spPr>
          <a:xfrm>
            <a:off x="7514575" y="1943800"/>
            <a:ext cx="1246575" cy="296550"/>
          </a:xfrm>
          <a:prstGeom prst="rect">
            <a:avLst/>
          </a:prstGeom>
          <a:noFill/>
          <a:ln>
            <a:noFill/>
          </a:ln>
        </p:spPr>
      </p:pic>
      <p:sp>
        <p:nvSpPr>
          <p:cNvPr id="185" name="Google Shape;185;p31"/>
          <p:cNvSpPr/>
          <p:nvPr/>
        </p:nvSpPr>
        <p:spPr>
          <a:xfrm>
            <a:off x="6146830" y="1645177"/>
            <a:ext cx="658800" cy="400200"/>
          </a:xfrm>
          <a:prstGeom prst="rect">
            <a:avLst/>
          </a:prstGeom>
          <a:solidFill>
            <a:srgbClr val="F8D6BF"/>
          </a:solidFill>
          <a:ln cap="flat" cmpd="sng" w="12700">
            <a:solidFill>
              <a:srgbClr val="F8D6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venir"/>
              <a:ea typeface="Avenir"/>
              <a:cs typeface="Avenir"/>
              <a:sym typeface="Avenir"/>
            </a:endParaRPr>
          </a:p>
        </p:txBody>
      </p:sp>
      <p:sp>
        <p:nvSpPr>
          <p:cNvPr id="186" name="Google Shape;186;p31"/>
          <p:cNvSpPr txBox="1"/>
          <p:nvPr/>
        </p:nvSpPr>
        <p:spPr>
          <a:xfrm>
            <a:off x="5483800" y="1645163"/>
            <a:ext cx="1606800" cy="276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0" lang="en" sz="1200" u="none" cap="none" strike="noStrike">
                <a:solidFill>
                  <a:srgbClr val="000000"/>
                </a:solidFill>
                <a:highlight>
                  <a:srgbClr val="F8D6BF"/>
                </a:highlight>
                <a:latin typeface="Georgia"/>
                <a:ea typeface="Georgia"/>
                <a:cs typeface="Georgia"/>
                <a:sym typeface="Georgia"/>
              </a:rPr>
              <a:t>Director of Finance</a:t>
            </a:r>
            <a:endParaRPr sz="1200">
              <a:highlight>
                <a:srgbClr val="F8D6BF"/>
              </a:highlight>
              <a:latin typeface="Georgia"/>
              <a:ea typeface="Georgia"/>
              <a:cs typeface="Georgia"/>
              <a:sym typeface="Georgia"/>
            </a:endParaRPr>
          </a:p>
        </p:txBody>
      </p:sp>
      <p:sp>
        <p:nvSpPr>
          <p:cNvPr id="187" name="Google Shape;187;p31"/>
          <p:cNvSpPr txBox="1"/>
          <p:nvPr/>
        </p:nvSpPr>
        <p:spPr>
          <a:xfrm>
            <a:off x="7235462" y="1861225"/>
            <a:ext cx="18048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 sz="1200" u="none" cap="none" strike="noStrike">
                <a:solidFill>
                  <a:srgbClr val="000000"/>
                </a:solidFill>
                <a:latin typeface="Times New Roman"/>
                <a:ea typeface="Times New Roman"/>
                <a:cs typeface="Times New Roman"/>
                <a:sym typeface="Times New Roman"/>
              </a:rPr>
              <a:t>Director of </a:t>
            </a:r>
            <a:endParaRPr b="0" i="0" sz="1200" u="none" cap="none" strike="noStrike">
              <a:solidFill>
                <a:srgbClr val="000000"/>
              </a:solidFill>
              <a:latin typeface="Times New Roman"/>
              <a:ea typeface="Times New Roman"/>
              <a:cs typeface="Times New Roman"/>
              <a:sym typeface="Times New Roman"/>
            </a:endParaRPr>
          </a:p>
          <a:p>
            <a:pPr indent="0" lvl="0" marL="0" marR="0" rtl="0" algn="ctr">
              <a:spcBef>
                <a:spcPts val="0"/>
              </a:spcBef>
              <a:spcAft>
                <a:spcPts val="0"/>
              </a:spcAft>
              <a:buNone/>
            </a:pPr>
            <a:r>
              <a:rPr b="0" i="0" lang="en" sz="1200" u="none" cap="none" strike="noStrike">
                <a:solidFill>
                  <a:srgbClr val="000000"/>
                </a:solidFill>
                <a:latin typeface="Times New Roman"/>
                <a:ea typeface="Times New Roman"/>
                <a:cs typeface="Times New Roman"/>
                <a:sym typeface="Times New Roman"/>
              </a:rPr>
              <a:t>Communications</a:t>
            </a:r>
            <a:endParaRPr sz="1200"/>
          </a:p>
        </p:txBody>
      </p:sp>
      <p:sp>
        <p:nvSpPr>
          <p:cNvPr id="188" name="Google Shape;188;p3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2"/>
          <p:cNvSpPr txBox="1"/>
          <p:nvPr>
            <p:ph type="title"/>
          </p:nvPr>
        </p:nvSpPr>
        <p:spPr>
          <a:xfrm>
            <a:off x="1083475" y="4077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Playfair Display"/>
                <a:ea typeface="Playfair Display"/>
                <a:cs typeface="Playfair Display"/>
                <a:sym typeface="Playfair Display"/>
              </a:rPr>
              <a:t>Meet the Executive Board 23-24</a:t>
            </a:r>
            <a:endParaRPr>
              <a:latin typeface="Playfair Display"/>
              <a:ea typeface="Playfair Display"/>
              <a:cs typeface="Playfair Display"/>
              <a:sym typeface="Playfair Display"/>
            </a:endParaRPr>
          </a:p>
        </p:txBody>
      </p:sp>
      <p:sp>
        <p:nvSpPr>
          <p:cNvPr id="194" name="Google Shape;194;p32"/>
          <p:cNvSpPr txBox="1"/>
          <p:nvPr/>
        </p:nvSpPr>
        <p:spPr>
          <a:xfrm>
            <a:off x="-640062" y="2469275"/>
            <a:ext cx="27954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latin typeface="Crimson Text"/>
                <a:ea typeface="Crimson Text"/>
                <a:cs typeface="Crimson Text"/>
                <a:sym typeface="Crimson Text"/>
              </a:rPr>
              <a:t>President: </a:t>
            </a:r>
            <a:endParaRPr b="1" sz="1800">
              <a:latin typeface="Crimson Text"/>
              <a:ea typeface="Crimson Text"/>
              <a:cs typeface="Crimson Text"/>
              <a:sym typeface="Crimson Text"/>
            </a:endParaRPr>
          </a:p>
          <a:p>
            <a:pPr indent="0" lvl="0" marL="0" rtl="0" algn="ctr">
              <a:spcBef>
                <a:spcPts val="0"/>
              </a:spcBef>
              <a:spcAft>
                <a:spcPts val="0"/>
              </a:spcAft>
              <a:buNone/>
            </a:pPr>
            <a:r>
              <a:rPr lang="en" sz="1800">
                <a:latin typeface="Crimson Text"/>
                <a:ea typeface="Crimson Text"/>
                <a:cs typeface="Crimson Text"/>
                <a:sym typeface="Crimson Text"/>
              </a:rPr>
              <a:t>Rachel Maizel </a:t>
            </a:r>
            <a:endParaRPr sz="1800">
              <a:latin typeface="Crimson Text"/>
              <a:ea typeface="Crimson Text"/>
              <a:cs typeface="Crimson Text"/>
              <a:sym typeface="Crimson Text"/>
            </a:endParaRPr>
          </a:p>
        </p:txBody>
      </p:sp>
      <p:pic>
        <p:nvPicPr>
          <p:cNvPr id="195" name="Google Shape;195;p32"/>
          <p:cNvPicPr preferRelativeResize="0"/>
          <p:nvPr/>
        </p:nvPicPr>
        <p:blipFill rotWithShape="1">
          <a:blip r:embed="rId3">
            <a:alphaModFix/>
          </a:blip>
          <a:srcRect b="0" l="0" r="0" t="17033"/>
          <a:stretch/>
        </p:blipFill>
        <p:spPr>
          <a:xfrm>
            <a:off x="205725" y="1248150"/>
            <a:ext cx="1103850" cy="1221125"/>
          </a:xfrm>
          <a:prstGeom prst="rect">
            <a:avLst/>
          </a:prstGeom>
          <a:noFill/>
          <a:ln>
            <a:noFill/>
          </a:ln>
        </p:spPr>
      </p:pic>
      <p:sp>
        <p:nvSpPr>
          <p:cNvPr id="196" name="Google Shape;196;p32"/>
          <p:cNvSpPr txBox="1"/>
          <p:nvPr/>
        </p:nvSpPr>
        <p:spPr>
          <a:xfrm>
            <a:off x="1083477" y="2469275"/>
            <a:ext cx="33270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latin typeface="Crimson Text"/>
                <a:ea typeface="Crimson Text"/>
                <a:cs typeface="Crimson Text"/>
                <a:sym typeface="Crimson Text"/>
              </a:rPr>
              <a:t>Vice President: </a:t>
            </a:r>
            <a:endParaRPr b="1" sz="1800">
              <a:latin typeface="Crimson Text"/>
              <a:ea typeface="Crimson Text"/>
              <a:cs typeface="Crimson Text"/>
              <a:sym typeface="Crimson Text"/>
            </a:endParaRPr>
          </a:p>
          <a:p>
            <a:pPr indent="0" lvl="0" marL="0" rtl="0" algn="ctr">
              <a:spcBef>
                <a:spcPts val="0"/>
              </a:spcBef>
              <a:spcAft>
                <a:spcPts val="0"/>
              </a:spcAft>
              <a:buNone/>
            </a:pPr>
            <a:r>
              <a:rPr lang="en" sz="1800">
                <a:latin typeface="Crimson Text"/>
                <a:ea typeface="Crimson Text"/>
                <a:cs typeface="Crimson Text"/>
                <a:sym typeface="Crimson Text"/>
              </a:rPr>
              <a:t>Yohan </a:t>
            </a:r>
            <a:r>
              <a:rPr lang="en" sz="1800">
                <a:solidFill>
                  <a:schemeClr val="dk2"/>
                </a:solidFill>
                <a:latin typeface="Crimson Text"/>
                <a:ea typeface="Crimson Text"/>
                <a:cs typeface="Crimson Text"/>
                <a:sym typeface="Crimson Text"/>
              </a:rPr>
              <a:t>Sequeira</a:t>
            </a:r>
            <a:endParaRPr sz="1800">
              <a:latin typeface="Crimson Text"/>
              <a:ea typeface="Crimson Text"/>
              <a:cs typeface="Crimson Text"/>
              <a:sym typeface="Crimson Text"/>
            </a:endParaRPr>
          </a:p>
        </p:txBody>
      </p:sp>
      <p:sp>
        <p:nvSpPr>
          <p:cNvPr id="197" name="Google Shape;197;p32"/>
          <p:cNvSpPr txBox="1"/>
          <p:nvPr/>
        </p:nvSpPr>
        <p:spPr>
          <a:xfrm>
            <a:off x="3532127" y="2469275"/>
            <a:ext cx="33270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latin typeface="Crimson Text"/>
                <a:ea typeface="Crimson Text"/>
                <a:cs typeface="Crimson Text"/>
                <a:sym typeface="Crimson Text"/>
              </a:rPr>
              <a:t>Director of Finance: </a:t>
            </a:r>
            <a:endParaRPr b="1" sz="1800">
              <a:latin typeface="Crimson Text"/>
              <a:ea typeface="Crimson Text"/>
              <a:cs typeface="Crimson Text"/>
              <a:sym typeface="Crimson Text"/>
            </a:endParaRPr>
          </a:p>
          <a:p>
            <a:pPr indent="0" lvl="0" marL="0" rtl="0" algn="ctr">
              <a:spcBef>
                <a:spcPts val="0"/>
              </a:spcBef>
              <a:spcAft>
                <a:spcPts val="0"/>
              </a:spcAft>
              <a:buNone/>
            </a:pPr>
            <a:r>
              <a:rPr lang="en" sz="1800">
                <a:latin typeface="Crimson Text"/>
                <a:ea typeface="Crimson Text"/>
                <a:cs typeface="Crimson Text"/>
                <a:sym typeface="Crimson Text"/>
              </a:rPr>
              <a:t>Quiy</a:t>
            </a:r>
            <a:r>
              <a:rPr lang="en" sz="1800">
                <a:solidFill>
                  <a:schemeClr val="dk2"/>
                </a:solidFill>
                <a:latin typeface="Crimson Text"/>
                <a:ea typeface="Crimson Text"/>
                <a:cs typeface="Crimson Text"/>
                <a:sym typeface="Crimson Text"/>
              </a:rPr>
              <a:t>ana Murphy</a:t>
            </a:r>
            <a:endParaRPr sz="1800">
              <a:latin typeface="Crimson Text"/>
              <a:ea typeface="Crimson Text"/>
              <a:cs typeface="Crimson Text"/>
              <a:sym typeface="Crimson Text"/>
            </a:endParaRPr>
          </a:p>
        </p:txBody>
      </p:sp>
      <p:sp>
        <p:nvSpPr>
          <p:cNvPr id="198" name="Google Shape;198;p32"/>
          <p:cNvSpPr txBox="1"/>
          <p:nvPr/>
        </p:nvSpPr>
        <p:spPr>
          <a:xfrm>
            <a:off x="6239402" y="2469275"/>
            <a:ext cx="33270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latin typeface="Crimson Text"/>
                <a:ea typeface="Crimson Text"/>
                <a:cs typeface="Crimson Text"/>
                <a:sym typeface="Crimson Text"/>
              </a:rPr>
              <a:t>Director of Programs: </a:t>
            </a:r>
            <a:endParaRPr b="1" sz="1800">
              <a:latin typeface="Crimson Text"/>
              <a:ea typeface="Crimson Text"/>
              <a:cs typeface="Crimson Text"/>
              <a:sym typeface="Crimson Text"/>
            </a:endParaRPr>
          </a:p>
          <a:p>
            <a:pPr indent="0" lvl="0" marL="0" rtl="0" algn="ctr">
              <a:lnSpc>
                <a:spcPct val="115000"/>
              </a:lnSpc>
              <a:spcBef>
                <a:spcPts val="0"/>
              </a:spcBef>
              <a:spcAft>
                <a:spcPts val="1200"/>
              </a:spcAft>
              <a:buNone/>
            </a:pPr>
            <a:r>
              <a:rPr lang="en" sz="1800">
                <a:solidFill>
                  <a:schemeClr val="dk2"/>
                </a:solidFill>
                <a:latin typeface="Crimson Text"/>
                <a:ea typeface="Crimson Text"/>
                <a:cs typeface="Crimson Text"/>
                <a:sym typeface="Crimson Text"/>
              </a:rPr>
              <a:t>Aran Garnett-Deakin</a:t>
            </a:r>
            <a:endParaRPr sz="1800">
              <a:latin typeface="Crimson Text"/>
              <a:ea typeface="Crimson Text"/>
              <a:cs typeface="Crimson Text"/>
              <a:sym typeface="Crimson Text"/>
            </a:endParaRPr>
          </a:p>
        </p:txBody>
      </p:sp>
      <p:sp>
        <p:nvSpPr>
          <p:cNvPr id="199" name="Google Shape;199;p32"/>
          <p:cNvSpPr txBox="1"/>
          <p:nvPr/>
        </p:nvSpPr>
        <p:spPr>
          <a:xfrm>
            <a:off x="-708198" y="4404600"/>
            <a:ext cx="33270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latin typeface="Crimson Text"/>
                <a:ea typeface="Crimson Text"/>
                <a:cs typeface="Crimson Text"/>
                <a:sym typeface="Crimson Text"/>
              </a:rPr>
              <a:t>Director of Events: </a:t>
            </a:r>
            <a:endParaRPr b="1" sz="1800">
              <a:latin typeface="Crimson Text"/>
              <a:ea typeface="Crimson Text"/>
              <a:cs typeface="Crimson Text"/>
              <a:sym typeface="Crimson Text"/>
            </a:endParaRPr>
          </a:p>
          <a:p>
            <a:pPr indent="0" lvl="0" marL="0" rtl="0" algn="ctr">
              <a:spcBef>
                <a:spcPts val="0"/>
              </a:spcBef>
              <a:spcAft>
                <a:spcPts val="0"/>
              </a:spcAft>
              <a:buNone/>
            </a:pPr>
            <a:r>
              <a:rPr lang="en" sz="1800">
                <a:latin typeface="Crimson Text"/>
                <a:ea typeface="Crimson Text"/>
                <a:cs typeface="Crimson Text"/>
                <a:sym typeface="Crimson Text"/>
              </a:rPr>
              <a:t>Isaac </a:t>
            </a:r>
            <a:r>
              <a:rPr lang="en" sz="1800">
                <a:solidFill>
                  <a:schemeClr val="dk2"/>
                </a:solidFill>
                <a:latin typeface="Crimson Text"/>
                <a:ea typeface="Crimson Text"/>
                <a:cs typeface="Crimson Text"/>
                <a:sym typeface="Crimson Text"/>
              </a:rPr>
              <a:t>Pressgrove</a:t>
            </a:r>
            <a:endParaRPr sz="1800">
              <a:latin typeface="Crimson Text"/>
              <a:ea typeface="Crimson Text"/>
              <a:cs typeface="Crimson Text"/>
              <a:sym typeface="Crimson Text"/>
            </a:endParaRPr>
          </a:p>
        </p:txBody>
      </p:sp>
      <p:sp>
        <p:nvSpPr>
          <p:cNvPr id="200" name="Google Shape;200;p32"/>
          <p:cNvSpPr txBox="1"/>
          <p:nvPr/>
        </p:nvSpPr>
        <p:spPr>
          <a:xfrm>
            <a:off x="1593552" y="4404600"/>
            <a:ext cx="33270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latin typeface="Crimson Text"/>
                <a:ea typeface="Crimson Text"/>
                <a:cs typeface="Crimson Text"/>
                <a:sym typeface="Crimson Text"/>
              </a:rPr>
              <a:t>Director of Comms: </a:t>
            </a:r>
            <a:endParaRPr b="1" sz="1800">
              <a:latin typeface="Crimson Text"/>
              <a:ea typeface="Crimson Text"/>
              <a:cs typeface="Crimson Text"/>
              <a:sym typeface="Crimson Text"/>
            </a:endParaRPr>
          </a:p>
          <a:p>
            <a:pPr indent="0" lvl="0" marL="0" rtl="0" algn="ctr">
              <a:spcBef>
                <a:spcPts val="0"/>
              </a:spcBef>
              <a:spcAft>
                <a:spcPts val="0"/>
              </a:spcAft>
              <a:buNone/>
            </a:pPr>
            <a:r>
              <a:rPr lang="en" sz="1800">
                <a:latin typeface="Crimson Text"/>
                <a:ea typeface="Crimson Text"/>
                <a:cs typeface="Crimson Text"/>
                <a:sym typeface="Crimson Text"/>
              </a:rPr>
              <a:t>Riley </a:t>
            </a:r>
            <a:r>
              <a:rPr lang="en" sz="1800">
                <a:solidFill>
                  <a:schemeClr val="dk2"/>
                </a:solidFill>
                <a:latin typeface="Crimson Text"/>
                <a:ea typeface="Crimson Text"/>
                <a:cs typeface="Crimson Text"/>
                <a:sym typeface="Crimson Text"/>
              </a:rPr>
              <a:t>DeHority</a:t>
            </a:r>
            <a:endParaRPr sz="1800">
              <a:latin typeface="Crimson Text"/>
              <a:ea typeface="Crimson Text"/>
              <a:cs typeface="Crimson Text"/>
              <a:sym typeface="Crimson Text"/>
            </a:endParaRPr>
          </a:p>
        </p:txBody>
      </p:sp>
      <p:sp>
        <p:nvSpPr>
          <p:cNvPr id="201" name="Google Shape;201;p32"/>
          <p:cNvSpPr txBox="1"/>
          <p:nvPr/>
        </p:nvSpPr>
        <p:spPr>
          <a:xfrm>
            <a:off x="4075077" y="4404600"/>
            <a:ext cx="33270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latin typeface="Crimson Text"/>
                <a:ea typeface="Crimson Text"/>
                <a:cs typeface="Crimson Text"/>
                <a:sym typeface="Crimson Text"/>
              </a:rPr>
              <a:t>Director of Advocacy: </a:t>
            </a:r>
            <a:endParaRPr b="1" sz="1800">
              <a:latin typeface="Crimson Text"/>
              <a:ea typeface="Crimson Text"/>
              <a:cs typeface="Crimson Text"/>
              <a:sym typeface="Crimson Text"/>
            </a:endParaRPr>
          </a:p>
          <a:p>
            <a:pPr indent="0" lvl="0" marL="0" rtl="0" algn="ctr">
              <a:spcBef>
                <a:spcPts val="0"/>
              </a:spcBef>
              <a:spcAft>
                <a:spcPts val="0"/>
              </a:spcAft>
              <a:buNone/>
            </a:pPr>
            <a:r>
              <a:rPr lang="en" sz="1800">
                <a:latin typeface="Crimson Text"/>
                <a:ea typeface="Crimson Text"/>
                <a:cs typeface="Crimson Text"/>
                <a:sym typeface="Crimson Text"/>
              </a:rPr>
              <a:t>Pending Election!</a:t>
            </a:r>
            <a:endParaRPr sz="1800">
              <a:latin typeface="Crimson Text"/>
              <a:ea typeface="Crimson Text"/>
              <a:cs typeface="Crimson Text"/>
              <a:sym typeface="Crimson Text"/>
            </a:endParaRPr>
          </a:p>
        </p:txBody>
      </p:sp>
      <p:sp>
        <p:nvSpPr>
          <p:cNvPr id="202" name="Google Shape;202;p32"/>
          <p:cNvSpPr txBox="1"/>
          <p:nvPr/>
        </p:nvSpPr>
        <p:spPr>
          <a:xfrm>
            <a:off x="6548552" y="4404600"/>
            <a:ext cx="33270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latin typeface="Crimson Text"/>
                <a:ea typeface="Crimson Text"/>
                <a:cs typeface="Crimson Text"/>
                <a:sym typeface="Crimson Text"/>
              </a:rPr>
              <a:t>BoV Rep: </a:t>
            </a:r>
            <a:endParaRPr b="1" sz="1800">
              <a:latin typeface="Crimson Text"/>
              <a:ea typeface="Crimson Text"/>
              <a:cs typeface="Crimson Text"/>
              <a:sym typeface="Crimson Text"/>
            </a:endParaRPr>
          </a:p>
          <a:p>
            <a:pPr indent="0" lvl="0" marL="0" rtl="0" algn="ctr">
              <a:spcBef>
                <a:spcPts val="0"/>
              </a:spcBef>
              <a:spcAft>
                <a:spcPts val="0"/>
              </a:spcAft>
              <a:buNone/>
            </a:pPr>
            <a:r>
              <a:rPr lang="en" sz="1800">
                <a:latin typeface="Crimson Text"/>
                <a:ea typeface="Crimson Text"/>
                <a:cs typeface="Crimson Text"/>
                <a:sym typeface="Crimson Text"/>
              </a:rPr>
              <a:t>Emily </a:t>
            </a:r>
            <a:r>
              <a:rPr lang="en" sz="1800">
                <a:solidFill>
                  <a:schemeClr val="dk2"/>
                </a:solidFill>
                <a:latin typeface="Crimson Text"/>
                <a:ea typeface="Crimson Text"/>
                <a:cs typeface="Crimson Text"/>
                <a:sym typeface="Crimson Text"/>
              </a:rPr>
              <a:t>Tirrell</a:t>
            </a:r>
            <a:endParaRPr sz="1800">
              <a:latin typeface="Crimson Text"/>
              <a:ea typeface="Crimson Text"/>
              <a:cs typeface="Crimson Text"/>
              <a:sym typeface="Crimson Text"/>
            </a:endParaRPr>
          </a:p>
        </p:txBody>
      </p:sp>
      <p:pic>
        <p:nvPicPr>
          <p:cNvPr id="203" name="Google Shape;203;p32"/>
          <p:cNvPicPr preferRelativeResize="0"/>
          <p:nvPr/>
        </p:nvPicPr>
        <p:blipFill rotWithShape="1">
          <a:blip r:embed="rId4">
            <a:alphaModFix/>
          </a:blip>
          <a:srcRect b="4678" l="4339" r="6740" t="12663"/>
          <a:stretch/>
        </p:blipFill>
        <p:spPr>
          <a:xfrm>
            <a:off x="2195050" y="1248150"/>
            <a:ext cx="1103850" cy="1221125"/>
          </a:xfrm>
          <a:prstGeom prst="rect">
            <a:avLst/>
          </a:prstGeom>
          <a:noFill/>
          <a:ln>
            <a:noFill/>
          </a:ln>
        </p:spPr>
      </p:pic>
      <p:pic>
        <p:nvPicPr>
          <p:cNvPr id="204" name="Google Shape;204;p32"/>
          <p:cNvPicPr preferRelativeResize="0"/>
          <p:nvPr/>
        </p:nvPicPr>
        <p:blipFill rotWithShape="1">
          <a:blip r:embed="rId5">
            <a:alphaModFix/>
          </a:blip>
          <a:srcRect b="0" l="0" r="0" t="12937"/>
          <a:stretch/>
        </p:blipFill>
        <p:spPr>
          <a:xfrm>
            <a:off x="7193887" y="1248150"/>
            <a:ext cx="1418035" cy="1221125"/>
          </a:xfrm>
          <a:prstGeom prst="rect">
            <a:avLst/>
          </a:prstGeom>
          <a:noFill/>
          <a:ln>
            <a:noFill/>
          </a:ln>
        </p:spPr>
      </p:pic>
      <p:sp>
        <p:nvSpPr>
          <p:cNvPr id="205" name="Google Shape;205;p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06" name="Google Shape;206;p32"/>
          <p:cNvPicPr preferRelativeResize="0"/>
          <p:nvPr/>
        </p:nvPicPr>
        <p:blipFill rotWithShape="1">
          <a:blip r:embed="rId6">
            <a:alphaModFix/>
          </a:blip>
          <a:srcRect b="0" l="13360" r="27337" t="7927"/>
          <a:stretch/>
        </p:blipFill>
        <p:spPr>
          <a:xfrm>
            <a:off x="7627825" y="3285700"/>
            <a:ext cx="1106425" cy="1172950"/>
          </a:xfrm>
          <a:prstGeom prst="rect">
            <a:avLst/>
          </a:prstGeom>
          <a:noFill/>
          <a:ln>
            <a:noFill/>
          </a:ln>
        </p:spPr>
      </p:pic>
      <p:pic>
        <p:nvPicPr>
          <p:cNvPr id="207" name="Google Shape;207;p32"/>
          <p:cNvPicPr preferRelativeResize="0"/>
          <p:nvPr/>
        </p:nvPicPr>
        <p:blipFill>
          <a:blip r:embed="rId7">
            <a:alphaModFix/>
          </a:blip>
          <a:stretch>
            <a:fillRect/>
          </a:stretch>
        </p:blipFill>
        <p:spPr>
          <a:xfrm>
            <a:off x="5336606" y="3285700"/>
            <a:ext cx="719019" cy="1172950"/>
          </a:xfrm>
          <a:prstGeom prst="rect">
            <a:avLst/>
          </a:prstGeom>
          <a:noFill/>
          <a:ln>
            <a:noFill/>
          </a:ln>
        </p:spPr>
      </p:pic>
      <p:pic>
        <p:nvPicPr>
          <p:cNvPr id="208" name="Google Shape;208;p32"/>
          <p:cNvPicPr preferRelativeResize="0"/>
          <p:nvPr/>
        </p:nvPicPr>
        <p:blipFill>
          <a:blip r:embed="rId8">
            <a:alphaModFix/>
          </a:blip>
          <a:stretch>
            <a:fillRect/>
          </a:stretch>
        </p:blipFill>
        <p:spPr>
          <a:xfrm>
            <a:off x="4585062" y="1248150"/>
            <a:ext cx="1221125" cy="1221125"/>
          </a:xfrm>
          <a:prstGeom prst="rect">
            <a:avLst/>
          </a:prstGeom>
          <a:noFill/>
          <a:ln>
            <a:noFill/>
          </a:ln>
        </p:spPr>
      </p:pic>
      <p:pic>
        <p:nvPicPr>
          <p:cNvPr id="209" name="Google Shape;209;p32"/>
          <p:cNvPicPr preferRelativeResize="0"/>
          <p:nvPr/>
        </p:nvPicPr>
        <p:blipFill>
          <a:blip r:embed="rId9">
            <a:alphaModFix/>
          </a:blip>
          <a:stretch>
            <a:fillRect/>
          </a:stretch>
        </p:blipFill>
        <p:spPr>
          <a:xfrm>
            <a:off x="2739875" y="3137299"/>
            <a:ext cx="1024524" cy="1366026"/>
          </a:xfrm>
          <a:prstGeom prst="rect">
            <a:avLst/>
          </a:prstGeom>
          <a:noFill/>
          <a:ln>
            <a:noFill/>
          </a:ln>
        </p:spPr>
      </p:pic>
      <p:pic>
        <p:nvPicPr>
          <p:cNvPr id="210" name="Google Shape;210;p32"/>
          <p:cNvPicPr preferRelativeResize="0"/>
          <p:nvPr/>
        </p:nvPicPr>
        <p:blipFill>
          <a:blip r:embed="rId10">
            <a:alphaModFix/>
          </a:blip>
          <a:stretch>
            <a:fillRect/>
          </a:stretch>
        </p:blipFill>
        <p:spPr>
          <a:xfrm>
            <a:off x="309575" y="3285700"/>
            <a:ext cx="1291460" cy="12211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Playfair Display"/>
                <a:ea typeface="Playfair Display"/>
                <a:cs typeface="Playfair Display"/>
                <a:sym typeface="Playfair Display"/>
              </a:rPr>
              <a:t>Senator Responsibilities</a:t>
            </a:r>
            <a:endParaRPr>
              <a:latin typeface="Playfair Display"/>
              <a:ea typeface="Playfair Display"/>
              <a:cs typeface="Playfair Display"/>
              <a:sym typeface="Playfair Display"/>
            </a:endParaRPr>
          </a:p>
        </p:txBody>
      </p:sp>
      <p:sp>
        <p:nvSpPr>
          <p:cNvPr id="216" name="Google Shape;216;p33"/>
          <p:cNvSpPr txBox="1"/>
          <p:nvPr/>
        </p:nvSpPr>
        <p:spPr>
          <a:xfrm>
            <a:off x="450900" y="1373700"/>
            <a:ext cx="7156200" cy="4926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SzPts val="2000"/>
              <a:buFont typeface="Crimson Text"/>
              <a:buChar char="●"/>
            </a:pPr>
            <a:r>
              <a:rPr lang="en" sz="2000">
                <a:latin typeface="Crimson Text"/>
                <a:ea typeface="Crimson Text"/>
                <a:cs typeface="Crimson Text"/>
                <a:sym typeface="Crimson Text"/>
              </a:rPr>
              <a:t>Attend all Senate meetings (or send a proxy if unavailable)</a:t>
            </a:r>
            <a:endParaRPr sz="2000">
              <a:latin typeface="Crimson Text"/>
              <a:ea typeface="Crimson Text"/>
              <a:cs typeface="Crimson Text"/>
              <a:sym typeface="Crimson Text"/>
            </a:endParaRPr>
          </a:p>
        </p:txBody>
      </p:sp>
      <p:sp>
        <p:nvSpPr>
          <p:cNvPr id="217" name="Google Shape;217;p33"/>
          <p:cNvSpPr txBox="1"/>
          <p:nvPr/>
        </p:nvSpPr>
        <p:spPr>
          <a:xfrm>
            <a:off x="450900" y="1866300"/>
            <a:ext cx="8693100" cy="8004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SzPts val="2000"/>
              <a:buFont typeface="Crimson Text"/>
              <a:buChar char="●"/>
            </a:pPr>
            <a:r>
              <a:rPr lang="en" sz="2000">
                <a:latin typeface="Crimson Text"/>
                <a:ea typeface="Crimson Text"/>
                <a:cs typeface="Crimson Text"/>
                <a:sym typeface="Crimson Text"/>
              </a:rPr>
              <a:t>Communicate with their constituents to:</a:t>
            </a:r>
            <a:endParaRPr sz="2000">
              <a:latin typeface="Crimson Text"/>
              <a:ea typeface="Crimson Text"/>
              <a:cs typeface="Crimson Text"/>
              <a:sym typeface="Crimson Text"/>
            </a:endParaRPr>
          </a:p>
          <a:p>
            <a:pPr indent="0" lvl="0" marL="914400" rtl="0" algn="l">
              <a:spcBef>
                <a:spcPts val="0"/>
              </a:spcBef>
              <a:spcAft>
                <a:spcPts val="0"/>
              </a:spcAft>
              <a:buNone/>
            </a:pPr>
            <a:r>
              <a:t/>
            </a:r>
            <a:endParaRPr sz="2000">
              <a:latin typeface="Crimson Text"/>
              <a:ea typeface="Crimson Text"/>
              <a:cs typeface="Crimson Text"/>
              <a:sym typeface="Crimson Text"/>
            </a:endParaRPr>
          </a:p>
        </p:txBody>
      </p:sp>
      <p:sp>
        <p:nvSpPr>
          <p:cNvPr id="218" name="Google Shape;218;p33"/>
          <p:cNvSpPr txBox="1"/>
          <p:nvPr/>
        </p:nvSpPr>
        <p:spPr>
          <a:xfrm>
            <a:off x="450900" y="2325450"/>
            <a:ext cx="6643200" cy="492600"/>
          </a:xfrm>
          <a:prstGeom prst="rect">
            <a:avLst/>
          </a:prstGeom>
          <a:noFill/>
          <a:ln>
            <a:noFill/>
          </a:ln>
        </p:spPr>
        <p:txBody>
          <a:bodyPr anchorCtr="0" anchor="t" bIns="91425" lIns="91425" spcFirstLastPara="1" rIns="91425" wrap="square" tIns="91425">
            <a:spAutoFit/>
          </a:bodyPr>
          <a:lstStyle/>
          <a:p>
            <a:pPr indent="-355600" lvl="1" marL="914400" rtl="0" algn="l">
              <a:spcBef>
                <a:spcPts val="0"/>
              </a:spcBef>
              <a:spcAft>
                <a:spcPts val="0"/>
              </a:spcAft>
              <a:buClr>
                <a:schemeClr val="dk1"/>
              </a:buClr>
              <a:buSzPts val="2000"/>
              <a:buFont typeface="Crimson Text"/>
              <a:buChar char="○"/>
            </a:pPr>
            <a:r>
              <a:rPr lang="en" sz="2000">
                <a:solidFill>
                  <a:schemeClr val="dk1"/>
                </a:solidFill>
                <a:latin typeface="Crimson Text"/>
                <a:ea typeface="Crimson Text"/>
                <a:cs typeface="Crimson Text"/>
                <a:sym typeface="Crimson Text"/>
              </a:rPr>
              <a:t> Solicit input on current issues</a:t>
            </a:r>
            <a:endParaRPr>
              <a:latin typeface="Crimson Text"/>
              <a:ea typeface="Crimson Text"/>
              <a:cs typeface="Crimson Text"/>
              <a:sym typeface="Crimson Text"/>
            </a:endParaRPr>
          </a:p>
        </p:txBody>
      </p:sp>
      <p:sp>
        <p:nvSpPr>
          <p:cNvPr id="219" name="Google Shape;219;p33"/>
          <p:cNvSpPr txBox="1"/>
          <p:nvPr/>
        </p:nvSpPr>
        <p:spPr>
          <a:xfrm>
            <a:off x="450900" y="2749750"/>
            <a:ext cx="7789800" cy="492600"/>
          </a:xfrm>
          <a:prstGeom prst="rect">
            <a:avLst/>
          </a:prstGeom>
          <a:noFill/>
          <a:ln>
            <a:noFill/>
          </a:ln>
        </p:spPr>
        <p:txBody>
          <a:bodyPr anchorCtr="0" anchor="t" bIns="91425" lIns="91425" spcFirstLastPara="1" rIns="91425" wrap="square" tIns="91425">
            <a:spAutoFit/>
          </a:bodyPr>
          <a:lstStyle/>
          <a:p>
            <a:pPr indent="-355600" lvl="1" marL="914400" rtl="0" algn="l">
              <a:spcBef>
                <a:spcPts val="0"/>
              </a:spcBef>
              <a:spcAft>
                <a:spcPts val="0"/>
              </a:spcAft>
              <a:buClr>
                <a:schemeClr val="dk1"/>
              </a:buClr>
              <a:buSzPts val="2000"/>
              <a:buFont typeface="Crimson Text"/>
              <a:buChar char="○"/>
            </a:pPr>
            <a:r>
              <a:rPr lang="en" sz="2000">
                <a:solidFill>
                  <a:schemeClr val="dk1"/>
                </a:solidFill>
                <a:latin typeface="Crimson Text"/>
                <a:ea typeface="Crimson Text"/>
                <a:cs typeface="Crimson Text"/>
                <a:sym typeface="Crimson Text"/>
              </a:rPr>
              <a:t> Keep apprised of senate ongoings and important initiatives</a:t>
            </a:r>
            <a:endParaRPr>
              <a:latin typeface="Crimson Text"/>
              <a:ea typeface="Crimson Text"/>
              <a:cs typeface="Crimson Text"/>
              <a:sym typeface="Crimson Text"/>
            </a:endParaRPr>
          </a:p>
        </p:txBody>
      </p:sp>
      <p:sp>
        <p:nvSpPr>
          <p:cNvPr id="220" name="Google Shape;220;p33"/>
          <p:cNvSpPr txBox="1"/>
          <p:nvPr/>
        </p:nvSpPr>
        <p:spPr>
          <a:xfrm>
            <a:off x="450900" y="3325400"/>
            <a:ext cx="8693100" cy="4926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SzPts val="2000"/>
              <a:buFont typeface="Crimson Text"/>
              <a:buChar char="●"/>
            </a:pPr>
            <a:r>
              <a:rPr lang="en" sz="2000">
                <a:latin typeface="Crimson Text"/>
                <a:ea typeface="Crimson Text"/>
                <a:cs typeface="Crimson Text"/>
                <a:sym typeface="Crimson Text"/>
              </a:rPr>
              <a:t>Participate in at least one internal or external committee/commission</a:t>
            </a:r>
            <a:endParaRPr sz="2000">
              <a:latin typeface="Crimson Text"/>
              <a:ea typeface="Crimson Text"/>
              <a:cs typeface="Crimson Text"/>
              <a:sym typeface="Crimson Text"/>
            </a:endParaRPr>
          </a:p>
        </p:txBody>
      </p:sp>
      <p:sp>
        <p:nvSpPr>
          <p:cNvPr id="221" name="Google Shape;221;p3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GPSS Meeting">
  <a:themeElements>
    <a:clrScheme name="Simple Light">
      <a:dk1>
        <a:srgbClr val="000000"/>
      </a:dk1>
      <a:lt1>
        <a:srgbClr val="FFFFFF"/>
      </a:lt1>
      <a:dk2>
        <a:srgbClr val="3A3234"/>
      </a:dk2>
      <a:lt2>
        <a:srgbClr val="EEEEEE"/>
      </a:lt2>
      <a:accent1>
        <a:srgbClr val="861F41"/>
      </a:accent1>
      <a:accent2>
        <a:srgbClr val="2CD5C4"/>
      </a:accent2>
      <a:accent3>
        <a:srgbClr val="75787B"/>
      </a:accent3>
      <a:accent4>
        <a:srgbClr val="C64600"/>
      </a:accent4>
      <a:accent5>
        <a:srgbClr val="003C71"/>
      </a:accent5>
      <a:accent6>
        <a:srgbClr val="CE0058"/>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