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Playfair Display"/>
      <p:regular r:id="rId31"/>
      <p:bold r:id="rId32"/>
      <p:italic r:id="rId33"/>
      <p:boldItalic r:id="rId34"/>
    </p:embeddedFont>
    <p:embeddedFont>
      <p:font typeface="Lato"/>
      <p:regular r:id="rId35"/>
      <p:bold r:id="rId36"/>
      <p:italic r:id="rId37"/>
      <p:boldItalic r:id="rId38"/>
    </p:embeddedFont>
    <p:embeddedFont>
      <p:font typeface="Roboto Condensed"/>
      <p:regular r:id="rId39"/>
      <p:bold r:id="rId40"/>
      <p:italic r:id="rId41"/>
      <p:boldItalic r:id="rId42"/>
    </p:embeddedFont>
    <p:embeddedFont>
      <p:font typeface="Crimson Text"/>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Condensed-bold.fntdata"/><Relationship Id="rId20" Type="http://schemas.openxmlformats.org/officeDocument/2006/relationships/slide" Target="slides/slide14.xml"/><Relationship Id="rId42" Type="http://schemas.openxmlformats.org/officeDocument/2006/relationships/font" Target="fonts/RobotoCondensed-boldItalic.fntdata"/><Relationship Id="rId41" Type="http://schemas.openxmlformats.org/officeDocument/2006/relationships/font" Target="fonts/RobotoCondensed-italic.fntdata"/><Relationship Id="rId22" Type="http://schemas.openxmlformats.org/officeDocument/2006/relationships/slide" Target="slides/slide16.xml"/><Relationship Id="rId44" Type="http://schemas.openxmlformats.org/officeDocument/2006/relationships/font" Target="fonts/CrimsonText-bold.fntdata"/><Relationship Id="rId21" Type="http://schemas.openxmlformats.org/officeDocument/2006/relationships/slide" Target="slides/slide15.xml"/><Relationship Id="rId43" Type="http://schemas.openxmlformats.org/officeDocument/2006/relationships/font" Target="fonts/CrimsonText-regular.fntdata"/><Relationship Id="rId24" Type="http://schemas.openxmlformats.org/officeDocument/2006/relationships/slide" Target="slides/slide18.xml"/><Relationship Id="rId46" Type="http://schemas.openxmlformats.org/officeDocument/2006/relationships/font" Target="fonts/CrimsonText-boldItalic.fntdata"/><Relationship Id="rId23" Type="http://schemas.openxmlformats.org/officeDocument/2006/relationships/slide" Target="slides/slide17.xml"/><Relationship Id="rId45" Type="http://schemas.openxmlformats.org/officeDocument/2006/relationships/font" Target="fonts/CrimsonText-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layfairDisplay-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layfairDisplay-italic.fntdata"/><Relationship Id="rId10" Type="http://schemas.openxmlformats.org/officeDocument/2006/relationships/slide" Target="slides/slide4.xml"/><Relationship Id="rId32" Type="http://schemas.openxmlformats.org/officeDocument/2006/relationships/font" Target="fonts/PlayfairDisplay-bold.fntdata"/><Relationship Id="rId13" Type="http://schemas.openxmlformats.org/officeDocument/2006/relationships/slide" Target="slides/slide7.xml"/><Relationship Id="rId35" Type="http://schemas.openxmlformats.org/officeDocument/2006/relationships/font" Target="fonts/Lato-regular.fntdata"/><Relationship Id="rId12" Type="http://schemas.openxmlformats.org/officeDocument/2006/relationships/slide" Target="slides/slide6.xml"/><Relationship Id="rId34" Type="http://schemas.openxmlformats.org/officeDocument/2006/relationships/font" Target="fonts/PlayfairDisplay-boldItalic.fntdata"/><Relationship Id="rId15" Type="http://schemas.openxmlformats.org/officeDocument/2006/relationships/slide" Target="slides/slide9.xml"/><Relationship Id="rId37" Type="http://schemas.openxmlformats.org/officeDocument/2006/relationships/font" Target="fonts/Lato-italic.fntdata"/><Relationship Id="rId14" Type="http://schemas.openxmlformats.org/officeDocument/2006/relationships/slide" Target="slides/slide8.xml"/><Relationship Id="rId36" Type="http://schemas.openxmlformats.org/officeDocument/2006/relationships/font" Target="fonts/Lato-bold.fntdata"/><Relationship Id="rId17" Type="http://schemas.openxmlformats.org/officeDocument/2006/relationships/slide" Target="slides/slide11.xml"/><Relationship Id="rId39" Type="http://schemas.openxmlformats.org/officeDocument/2006/relationships/font" Target="fonts/RobotoCondensed-regular.fntdata"/><Relationship Id="rId16" Type="http://schemas.openxmlformats.org/officeDocument/2006/relationships/slide" Target="slides/slide10.xml"/><Relationship Id="rId38" Type="http://schemas.openxmlformats.org/officeDocument/2006/relationships/font" Target="fonts/Lato-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7c051577c3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7c051577c3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7c051577c3_0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7c051577c3_0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7c051577c3_0_7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7c051577c3_0_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7c051577c3_0_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7c051577c3_0_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7c8145829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7c814582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7c8145829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7c8145829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entomology, cs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7c8145829d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7c8145829d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7c051577c3_0_7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7c051577c3_0_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7c051577c3_0_7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7c051577c3_0_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7c8145829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7c8145829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7c8145829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7c8145829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7c051577c3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7c051577c3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7c8145829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7c8145829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7c8145829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7c8145829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7c8145829d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7c8145829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7c8145829d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7c8145829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Feedback about Senate meetings or resolutions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7c8145829d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7c8145829d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7c051577c3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7c051577c3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for a motion to approve the agenda, (do i have a motion to approve the agenda?, do i hear a second? all those in favor? thumbs up or green check mark</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7c051577c3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7c051577c3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7c051577c3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7c051577c3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7c051577c3_0_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7c051577c3_0_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7c8145829d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7c8145829d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7c8145829d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7c8145829d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7c8145829d_3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7c8145829d_3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hyperlink" Target="mailto:GPSS@vt.edu" TargetMode="External"/><Relationship Id="rId4" Type="http://schemas.openxmlformats.org/officeDocument/2006/relationships/hyperlink" Target="http://www.gpss.vt.edu"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a:off x="-30200" y="3615300"/>
            <a:ext cx="9174300" cy="14520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txBox="1"/>
          <p:nvPr>
            <p:ph type="ctrTitle"/>
          </p:nvPr>
        </p:nvSpPr>
        <p:spPr>
          <a:xfrm>
            <a:off x="311708" y="7982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7" name="Google Shape;57;p14"/>
          <p:cNvSpPr txBox="1"/>
          <p:nvPr>
            <p:ph idx="1" type="subTitle"/>
          </p:nvPr>
        </p:nvSpPr>
        <p:spPr>
          <a:xfrm>
            <a:off x="311700" y="216937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9" name="Google Shape;59;p14"/>
          <p:cNvPicPr preferRelativeResize="0"/>
          <p:nvPr/>
        </p:nvPicPr>
        <p:blipFill>
          <a:blip r:embed="rId2">
            <a:alphaModFix/>
          </a:blip>
          <a:stretch>
            <a:fillRect/>
          </a:stretch>
        </p:blipFill>
        <p:spPr>
          <a:xfrm>
            <a:off x="7602725" y="3727188"/>
            <a:ext cx="1304424" cy="1304424"/>
          </a:xfrm>
          <a:prstGeom prst="rect">
            <a:avLst/>
          </a:prstGeom>
          <a:noFill/>
          <a:ln>
            <a:noFill/>
          </a:ln>
        </p:spPr>
      </p:pic>
      <p:sp>
        <p:nvSpPr>
          <p:cNvPr id="60" name="Google Shape;60;p14"/>
          <p:cNvSpPr/>
          <p:nvPr/>
        </p:nvSpPr>
        <p:spPr>
          <a:xfrm>
            <a:off x="0" y="3305100"/>
            <a:ext cx="1419900" cy="1762200"/>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555225" y="3708900"/>
            <a:ext cx="1094400" cy="1358400"/>
          </a:xfrm>
          <a:prstGeom prst="triangle">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224250" y="4074600"/>
            <a:ext cx="799800" cy="992700"/>
          </a:xfrm>
          <a:prstGeom prst="triangl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txBox="1"/>
          <p:nvPr/>
        </p:nvSpPr>
        <p:spPr>
          <a:xfrm>
            <a:off x="4400188" y="4254925"/>
            <a:ext cx="5147100" cy="80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t/>
            </a:r>
            <a:endParaRPr>
              <a:latin typeface="Crimson Text"/>
              <a:ea typeface="Crimson Text"/>
              <a:cs typeface="Crimson Text"/>
              <a:sym typeface="Crimson Text"/>
            </a:endParaRPr>
          </a:p>
          <a:p>
            <a:pPr indent="0" lvl="0" marL="0" rtl="0" algn="l">
              <a:lnSpc>
                <a:spcPct val="115000"/>
              </a:lnSpc>
              <a:spcBef>
                <a:spcPts val="1200"/>
              </a:spcBef>
              <a:spcAft>
                <a:spcPts val="1200"/>
              </a:spcAft>
              <a:buNone/>
            </a:pPr>
            <a:r>
              <a:rPr lang="en">
                <a:solidFill>
                  <a:schemeClr val="lt1"/>
                </a:solidFill>
                <a:latin typeface="Crimson Text"/>
                <a:ea typeface="Crimson Text"/>
                <a:cs typeface="Crimson Text"/>
                <a:sym typeface="Crimson Text"/>
              </a:rPr>
              <a:t>Contact Us: </a:t>
            </a:r>
            <a:r>
              <a:rPr lang="en" u="sng">
                <a:solidFill>
                  <a:schemeClr val="hlink"/>
                </a:solidFill>
                <a:latin typeface="Crimson Text"/>
                <a:ea typeface="Crimson Text"/>
                <a:cs typeface="Crimson Text"/>
                <a:sym typeface="Crimson Text"/>
                <a:hlinkClick r:id="rId3"/>
              </a:rPr>
              <a:t>GPSS@vt.edu</a:t>
            </a:r>
            <a:r>
              <a:rPr lang="en">
                <a:solidFill>
                  <a:schemeClr val="lt1"/>
                </a:solidFill>
                <a:latin typeface="Crimson Text"/>
                <a:ea typeface="Crimson Text"/>
                <a:cs typeface="Crimson Text"/>
                <a:sym typeface="Crimson Text"/>
              </a:rPr>
              <a:t> | </a:t>
            </a:r>
            <a:r>
              <a:rPr lang="en" u="sng">
                <a:solidFill>
                  <a:schemeClr val="hlink"/>
                </a:solidFill>
                <a:latin typeface="Crimson Text"/>
                <a:ea typeface="Crimson Text"/>
                <a:cs typeface="Crimson Text"/>
                <a:sym typeface="Crimson Text"/>
                <a:hlinkClick r:id="rId4"/>
              </a:rPr>
              <a:t>www.gpss.vt.edu</a:t>
            </a:r>
            <a:r>
              <a:rPr lang="en">
                <a:latin typeface="Crimson Text"/>
                <a:ea typeface="Crimson Text"/>
                <a:cs typeface="Crimson Text"/>
                <a:sym typeface="Crimson Text"/>
              </a:rPr>
              <a:t>     </a:t>
            </a:r>
            <a:endParaRPr>
              <a:latin typeface="Crimson Text"/>
              <a:ea typeface="Crimson Text"/>
              <a:cs typeface="Crimson Text"/>
              <a:sym typeface="Crimson Text"/>
            </a:endParaRPr>
          </a:p>
        </p:txBody>
      </p:sp>
      <p:sp>
        <p:nvSpPr>
          <p:cNvPr id="64" name="Google Shape;64;p14"/>
          <p:cNvSpPr txBox="1"/>
          <p:nvPr/>
        </p:nvSpPr>
        <p:spPr>
          <a:xfrm>
            <a:off x="1599275" y="4416000"/>
            <a:ext cx="22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rimson Text"/>
                <a:ea typeface="Crimson Text"/>
                <a:cs typeface="Crimson Text"/>
                <a:sym typeface="Crimson Text"/>
              </a:rPr>
              <a:t>Sign-in Link:</a:t>
            </a:r>
            <a:endParaRPr>
              <a:solidFill>
                <a:schemeClr val="lt1"/>
              </a:solidFill>
              <a:latin typeface="Crimson Text"/>
              <a:ea typeface="Crimson Text"/>
              <a:cs typeface="Crimson Text"/>
              <a:sym typeface="Crimson Text"/>
            </a:endParaRPr>
          </a:p>
          <a:p>
            <a:pPr indent="0" lvl="0" marL="0" rtl="0" algn="l">
              <a:spcBef>
                <a:spcPts val="0"/>
              </a:spcBef>
              <a:spcAft>
                <a:spcPts val="0"/>
              </a:spcAft>
              <a:buNone/>
            </a:pPr>
            <a:r>
              <a:rPr lang="en">
                <a:solidFill>
                  <a:schemeClr val="lt1"/>
                </a:solidFill>
                <a:latin typeface="Crimson Text"/>
                <a:ea typeface="Crimson Text"/>
                <a:cs typeface="Crimson Text"/>
                <a:sym typeface="Crimson Text"/>
              </a:rPr>
              <a:t>Voting Link:</a:t>
            </a:r>
            <a:endParaRPr>
              <a:solidFill>
                <a:schemeClr val="lt1"/>
              </a:solidFill>
              <a:latin typeface="Crimson Text"/>
              <a:ea typeface="Crimson Text"/>
              <a:cs typeface="Crimson Text"/>
              <a:sym typeface="Crimson Tex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 name="Shape 65"/>
        <p:cNvGrpSpPr/>
        <p:nvPr/>
      </p:nvGrpSpPr>
      <p:grpSpPr>
        <a:xfrm>
          <a:off x="0" y="0"/>
          <a:ext cx="0" cy="0"/>
          <a:chOff x="0" y="0"/>
          <a:chExt cx="0" cy="0"/>
        </a:xfrm>
      </p:grpSpPr>
      <p:sp>
        <p:nvSpPr>
          <p:cNvPr id="66" name="Google Shape;66;p15"/>
          <p:cNvSpPr txBox="1"/>
          <p:nvPr>
            <p:ph type="title"/>
          </p:nvPr>
        </p:nvSpPr>
        <p:spPr>
          <a:xfrm>
            <a:off x="2205425" y="2150850"/>
            <a:ext cx="66270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50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7" name="Google Shape;67;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8" name="Google Shape;68;p15"/>
          <p:cNvSpPr/>
          <p:nvPr/>
        </p:nvSpPr>
        <p:spPr>
          <a:xfrm>
            <a:off x="-81650" y="-139950"/>
            <a:ext cx="1776300" cy="54468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p:nvPr/>
        </p:nvSpPr>
        <p:spPr>
          <a:xfrm>
            <a:off x="-18312" y="3381300"/>
            <a:ext cx="1419900" cy="1762200"/>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p:nvPr/>
        </p:nvSpPr>
        <p:spPr>
          <a:xfrm>
            <a:off x="536913" y="3785100"/>
            <a:ext cx="1094400" cy="1358400"/>
          </a:xfrm>
          <a:prstGeom prst="triangle">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5"/>
          <p:cNvSpPr/>
          <p:nvPr/>
        </p:nvSpPr>
        <p:spPr>
          <a:xfrm>
            <a:off x="205938" y="4150800"/>
            <a:ext cx="799800" cy="992700"/>
          </a:xfrm>
          <a:prstGeom prst="triangl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sp>
        <p:nvSpPr>
          <p:cNvPr id="73" name="Google Shape;73;p16"/>
          <p:cNvSpPr/>
          <p:nvPr/>
        </p:nvSpPr>
        <p:spPr>
          <a:xfrm>
            <a:off x="-15150" y="127975"/>
            <a:ext cx="9174300" cy="1024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000"/>
              <a:buNone/>
              <a:defRPr sz="40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6"/>
          <p:cNvSpPr txBox="1"/>
          <p:nvPr>
            <p:ph idx="1" type="body"/>
          </p:nvPr>
        </p:nvSpPr>
        <p:spPr>
          <a:xfrm>
            <a:off x="311700" y="1434450"/>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6" name="Google Shape;76;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7" name="Google Shape;77;p16"/>
          <p:cNvSpPr/>
          <p:nvPr/>
        </p:nvSpPr>
        <p:spPr>
          <a:xfrm rot="-5400000">
            <a:off x="2480988" y="-2326287"/>
            <a:ext cx="151200" cy="51435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rot="-5400000">
            <a:off x="2867552" y="-2784650"/>
            <a:ext cx="151200" cy="59166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9" name="Shape 79"/>
        <p:cNvGrpSpPr/>
        <p:nvPr/>
      </p:nvGrpSpPr>
      <p:grpSpPr>
        <a:xfrm>
          <a:off x="0" y="0"/>
          <a:ext cx="0" cy="0"/>
          <a:chOff x="0" y="0"/>
          <a:chExt cx="0" cy="0"/>
        </a:xfrm>
      </p:grpSpPr>
      <p:sp>
        <p:nvSpPr>
          <p:cNvPr id="80" name="Google Shape;80;p17"/>
          <p:cNvSpPr/>
          <p:nvPr/>
        </p:nvSpPr>
        <p:spPr>
          <a:xfrm>
            <a:off x="-15150" y="127975"/>
            <a:ext cx="9174300" cy="8898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7"/>
          <p:cNvSpPr txBox="1"/>
          <p:nvPr>
            <p:ph type="title"/>
          </p:nvPr>
        </p:nvSpPr>
        <p:spPr>
          <a:xfrm>
            <a:off x="1132200" y="189450"/>
            <a:ext cx="8520600" cy="715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000"/>
              <a:buNone/>
              <a:defRPr sz="40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82" name="Google Shape;82;p17"/>
          <p:cNvSpPr txBox="1"/>
          <p:nvPr>
            <p:ph idx="1" type="body"/>
          </p:nvPr>
        </p:nvSpPr>
        <p:spPr>
          <a:xfrm>
            <a:off x="895775" y="1152475"/>
            <a:ext cx="31323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3" name="Google Shape;83;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4" name="Google Shape;84;p17"/>
          <p:cNvSpPr txBox="1"/>
          <p:nvPr>
            <p:ph idx="2" type="body"/>
          </p:nvPr>
        </p:nvSpPr>
        <p:spPr>
          <a:xfrm>
            <a:off x="5108525" y="1152475"/>
            <a:ext cx="31323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5" name="Google Shape;85;p17"/>
          <p:cNvSpPr/>
          <p:nvPr/>
        </p:nvSpPr>
        <p:spPr>
          <a:xfrm rot="5400000">
            <a:off x="-19354" y="-56852"/>
            <a:ext cx="1094700" cy="1208400"/>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7"/>
          <p:cNvSpPr/>
          <p:nvPr/>
        </p:nvSpPr>
        <p:spPr>
          <a:xfrm rot="5400000">
            <a:off x="-32236" y="384072"/>
            <a:ext cx="843600" cy="931500"/>
          </a:xfrm>
          <a:prstGeom prst="triangle">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7"/>
          <p:cNvSpPr/>
          <p:nvPr/>
        </p:nvSpPr>
        <p:spPr>
          <a:xfrm rot="5400000">
            <a:off x="-44043" y="140773"/>
            <a:ext cx="616500" cy="680700"/>
          </a:xfrm>
          <a:prstGeom prst="triangl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 name="Shape 88"/>
        <p:cNvGrpSpPr/>
        <p:nvPr/>
      </p:nvGrpSpPr>
      <p:grpSpPr>
        <a:xfrm>
          <a:off x="0" y="0"/>
          <a:ext cx="0" cy="0"/>
          <a:chOff x="0" y="0"/>
          <a:chExt cx="0" cy="0"/>
        </a:xfrm>
      </p:grpSpPr>
      <p:sp>
        <p:nvSpPr>
          <p:cNvPr id="89" name="Google Shape;89;p18"/>
          <p:cNvSpPr/>
          <p:nvPr/>
        </p:nvSpPr>
        <p:spPr>
          <a:xfrm>
            <a:off x="-15150" y="127975"/>
            <a:ext cx="9174300" cy="1271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8"/>
          <p:cNvSpPr txBox="1"/>
          <p:nvPr>
            <p:ph type="title"/>
          </p:nvPr>
        </p:nvSpPr>
        <p:spPr>
          <a:xfrm>
            <a:off x="311700" y="383275"/>
            <a:ext cx="8520600" cy="761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000"/>
              <a:buNone/>
              <a:defRPr sz="40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91" name="Google Shape;91;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txBox="1"/>
          <p:nvPr>
            <p:ph type="title"/>
          </p:nvPr>
        </p:nvSpPr>
        <p:spPr>
          <a:xfrm>
            <a:off x="311700" y="555600"/>
            <a:ext cx="72411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4000"/>
              <a:buNone/>
              <a:defRPr sz="4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4" name="Google Shape;94;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5" name="Google Shape;95;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6" name="Google Shape;96;p19"/>
          <p:cNvSpPr/>
          <p:nvPr/>
        </p:nvSpPr>
        <p:spPr>
          <a:xfrm rot="-5400000">
            <a:off x="5822725" y="2126834"/>
            <a:ext cx="5143500" cy="8898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9"/>
          <p:cNvSpPr/>
          <p:nvPr/>
        </p:nvSpPr>
        <p:spPr>
          <a:xfrm rot="10800000">
            <a:off x="7991463" y="2259591"/>
            <a:ext cx="151200" cy="28839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9"/>
          <p:cNvSpPr/>
          <p:nvPr/>
        </p:nvSpPr>
        <p:spPr>
          <a:xfrm rot="10800000">
            <a:off x="7919650" y="1826683"/>
            <a:ext cx="151200" cy="33168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9" name="Shape 99"/>
        <p:cNvGrpSpPr/>
        <p:nvPr/>
      </p:nvGrpSpPr>
      <p:grpSpPr>
        <a:xfrm>
          <a:off x="0" y="0"/>
          <a:ext cx="0" cy="0"/>
          <a:chOff x="0" y="0"/>
          <a:chExt cx="0" cy="0"/>
        </a:xfrm>
      </p:grpSpPr>
      <p:sp>
        <p:nvSpPr>
          <p:cNvPr id="100" name="Google Shape;100;p20"/>
          <p:cNvSpPr txBox="1"/>
          <p:nvPr>
            <p:ph type="title"/>
          </p:nvPr>
        </p:nvSpPr>
        <p:spPr>
          <a:xfrm>
            <a:off x="1678575" y="47030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1" name="Google Shape;101;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2" name="Google Shape;102;p20"/>
          <p:cNvSpPr/>
          <p:nvPr/>
        </p:nvSpPr>
        <p:spPr>
          <a:xfrm rot="5400000">
            <a:off x="543825" y="1655750"/>
            <a:ext cx="825900" cy="1024800"/>
          </a:xfrm>
          <a:prstGeom prst="triangl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3" name="Shape 103"/>
        <p:cNvGrpSpPr/>
        <p:nvPr/>
      </p:nvGrpSpPr>
      <p:grpSpPr>
        <a:xfrm>
          <a:off x="0" y="0"/>
          <a:ext cx="0" cy="0"/>
          <a:chOff x="0" y="0"/>
          <a:chExt cx="0" cy="0"/>
        </a:xfrm>
      </p:grpSpPr>
      <p:sp>
        <p:nvSpPr>
          <p:cNvPr id="104" name="Google Shape;104;p21"/>
          <p:cNvSpPr/>
          <p:nvPr/>
        </p:nvSpPr>
        <p:spPr>
          <a:xfrm>
            <a:off x="2100" y="-125"/>
            <a:ext cx="45720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6" name="Google Shape;106;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7" name="Google Shape;107;p21"/>
          <p:cNvSpPr txBox="1"/>
          <p:nvPr>
            <p:ph idx="2" type="body"/>
          </p:nvPr>
        </p:nvSpPr>
        <p:spPr>
          <a:xfrm>
            <a:off x="4939500" y="724075"/>
            <a:ext cx="3837000" cy="3695100"/>
          </a:xfrm>
          <a:prstGeom prst="rect">
            <a:avLst/>
          </a:prstGeom>
          <a:noFill/>
        </p:spPr>
        <p:txBody>
          <a:bodyPr anchorCtr="0" anchor="ctr"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108" name="Google Shape;108;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9" name="Shape 109"/>
        <p:cNvGrpSpPr/>
        <p:nvPr/>
      </p:nvGrpSpPr>
      <p:grpSpPr>
        <a:xfrm>
          <a:off x="0" y="0"/>
          <a:ext cx="0" cy="0"/>
          <a:chOff x="0" y="0"/>
          <a:chExt cx="0" cy="0"/>
        </a:xfrm>
      </p:grpSpPr>
      <p:sp>
        <p:nvSpPr>
          <p:cNvPr id="110" name="Google Shape;110;p22"/>
          <p:cNvSpPr/>
          <p:nvPr/>
        </p:nvSpPr>
        <p:spPr>
          <a:xfrm>
            <a:off x="-15150" y="4311575"/>
            <a:ext cx="9174300" cy="443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3000"/>
              <a:buNone/>
              <a:defRPr sz="3000">
                <a:solidFill>
                  <a:schemeClr val="lt1"/>
                </a:solidFill>
              </a:defRPr>
            </a:lvl1pPr>
          </a:lstStyle>
          <a:p/>
        </p:txBody>
      </p:sp>
      <p:sp>
        <p:nvSpPr>
          <p:cNvPr id="112" name="Google Shape;11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3" name="Shape 113"/>
        <p:cNvGrpSpPr/>
        <p:nvPr/>
      </p:nvGrpSpPr>
      <p:grpSpPr>
        <a:xfrm>
          <a:off x="0" y="0"/>
          <a:ext cx="0" cy="0"/>
          <a:chOff x="0" y="0"/>
          <a:chExt cx="0" cy="0"/>
        </a:xfrm>
      </p:grpSpPr>
      <p:sp>
        <p:nvSpPr>
          <p:cNvPr id="114" name="Google Shape;114;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5" name="Google Shape;115;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16" name="Google Shape;116;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7" name="Google Shape;117;p23"/>
          <p:cNvSpPr/>
          <p:nvPr/>
        </p:nvSpPr>
        <p:spPr>
          <a:xfrm rot="5400000">
            <a:off x="2119313" y="1591525"/>
            <a:ext cx="799800" cy="992700"/>
          </a:xfrm>
          <a:prstGeom prst="triangl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8" name="Shape 118"/>
        <p:cNvGrpSpPr/>
        <p:nvPr/>
      </p:nvGrpSpPr>
      <p:grpSpPr>
        <a:xfrm>
          <a:off x="0" y="0"/>
          <a:ext cx="0" cy="0"/>
          <a:chOff x="0" y="0"/>
          <a:chExt cx="0" cy="0"/>
        </a:xfrm>
      </p:grpSpPr>
      <p:sp>
        <p:nvSpPr>
          <p:cNvPr id="119" name="Google Shape;119;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Roboto Condensed"/>
              <a:buNone/>
              <a:defRPr sz="2800">
                <a:solidFill>
                  <a:schemeClr val="dk1"/>
                </a:solidFill>
                <a:latin typeface="Roboto Condensed"/>
                <a:ea typeface="Roboto Condensed"/>
                <a:cs typeface="Roboto Condensed"/>
                <a:sym typeface="Roboto Condense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Crimson Text"/>
              <a:buChar char="●"/>
              <a:defRPr sz="1800">
                <a:solidFill>
                  <a:schemeClr val="dk2"/>
                </a:solidFill>
                <a:latin typeface="Crimson Text"/>
                <a:ea typeface="Crimson Text"/>
                <a:cs typeface="Crimson Text"/>
                <a:sym typeface="Crimson Text"/>
              </a:defRPr>
            </a:lvl1pPr>
            <a:lvl2pPr indent="-317500" lvl="1" marL="914400" rtl="0">
              <a:lnSpc>
                <a:spcPct val="115000"/>
              </a:lnSpc>
              <a:spcBef>
                <a:spcPts val="0"/>
              </a:spcBef>
              <a:spcAft>
                <a:spcPts val="0"/>
              </a:spcAft>
              <a:buClr>
                <a:schemeClr val="dk2"/>
              </a:buClr>
              <a:buSzPts val="1400"/>
              <a:buFont typeface="Crimson Text"/>
              <a:buChar char="○"/>
              <a:defRPr>
                <a:solidFill>
                  <a:schemeClr val="dk2"/>
                </a:solidFill>
                <a:latin typeface="Crimson Text"/>
                <a:ea typeface="Crimson Text"/>
                <a:cs typeface="Crimson Text"/>
                <a:sym typeface="Crimson Text"/>
              </a:defRPr>
            </a:lvl2pPr>
            <a:lvl3pPr indent="-317500" lvl="2" marL="1371600" rtl="0">
              <a:lnSpc>
                <a:spcPct val="115000"/>
              </a:lnSpc>
              <a:spcBef>
                <a:spcPts val="0"/>
              </a:spcBef>
              <a:spcAft>
                <a:spcPts val="0"/>
              </a:spcAft>
              <a:buClr>
                <a:schemeClr val="dk2"/>
              </a:buClr>
              <a:buSzPts val="1400"/>
              <a:buFont typeface="Crimson Text"/>
              <a:buChar char="■"/>
              <a:defRPr>
                <a:solidFill>
                  <a:schemeClr val="dk2"/>
                </a:solidFill>
                <a:latin typeface="Crimson Text"/>
                <a:ea typeface="Crimson Text"/>
                <a:cs typeface="Crimson Text"/>
                <a:sym typeface="Crimson Text"/>
              </a:defRPr>
            </a:lvl3pPr>
            <a:lvl4pPr indent="-317500" lvl="3" marL="1828800" rtl="0">
              <a:lnSpc>
                <a:spcPct val="115000"/>
              </a:lnSpc>
              <a:spcBef>
                <a:spcPts val="0"/>
              </a:spcBef>
              <a:spcAft>
                <a:spcPts val="0"/>
              </a:spcAft>
              <a:buClr>
                <a:schemeClr val="dk2"/>
              </a:buClr>
              <a:buSzPts val="1400"/>
              <a:buFont typeface="Crimson Text"/>
              <a:buChar char="●"/>
              <a:defRPr>
                <a:solidFill>
                  <a:schemeClr val="dk2"/>
                </a:solidFill>
                <a:latin typeface="Crimson Text"/>
                <a:ea typeface="Crimson Text"/>
                <a:cs typeface="Crimson Text"/>
                <a:sym typeface="Crimson Text"/>
              </a:defRPr>
            </a:lvl4pPr>
            <a:lvl5pPr indent="-317500" lvl="4" marL="2286000" rtl="0">
              <a:lnSpc>
                <a:spcPct val="115000"/>
              </a:lnSpc>
              <a:spcBef>
                <a:spcPts val="0"/>
              </a:spcBef>
              <a:spcAft>
                <a:spcPts val="0"/>
              </a:spcAft>
              <a:buClr>
                <a:schemeClr val="dk2"/>
              </a:buClr>
              <a:buSzPts val="1400"/>
              <a:buFont typeface="Crimson Text"/>
              <a:buChar char="○"/>
              <a:defRPr>
                <a:solidFill>
                  <a:schemeClr val="dk2"/>
                </a:solidFill>
                <a:latin typeface="Crimson Text"/>
                <a:ea typeface="Crimson Text"/>
                <a:cs typeface="Crimson Text"/>
                <a:sym typeface="Crimson Text"/>
              </a:defRPr>
            </a:lvl5pPr>
            <a:lvl6pPr indent="-317500" lvl="5" marL="2743200" rtl="0">
              <a:lnSpc>
                <a:spcPct val="115000"/>
              </a:lnSpc>
              <a:spcBef>
                <a:spcPts val="0"/>
              </a:spcBef>
              <a:spcAft>
                <a:spcPts val="0"/>
              </a:spcAft>
              <a:buClr>
                <a:schemeClr val="dk2"/>
              </a:buClr>
              <a:buSzPts val="1400"/>
              <a:buFont typeface="Crimson Text"/>
              <a:buChar char="■"/>
              <a:defRPr>
                <a:solidFill>
                  <a:schemeClr val="dk2"/>
                </a:solidFill>
                <a:latin typeface="Crimson Text"/>
                <a:ea typeface="Crimson Text"/>
                <a:cs typeface="Crimson Text"/>
                <a:sym typeface="Crimson Text"/>
              </a:defRPr>
            </a:lvl6pPr>
            <a:lvl7pPr indent="-317500" lvl="6" marL="3200400" rtl="0">
              <a:lnSpc>
                <a:spcPct val="115000"/>
              </a:lnSpc>
              <a:spcBef>
                <a:spcPts val="0"/>
              </a:spcBef>
              <a:spcAft>
                <a:spcPts val="0"/>
              </a:spcAft>
              <a:buClr>
                <a:schemeClr val="dk2"/>
              </a:buClr>
              <a:buSzPts val="1400"/>
              <a:buFont typeface="Crimson Text"/>
              <a:buChar char="●"/>
              <a:defRPr>
                <a:solidFill>
                  <a:schemeClr val="dk2"/>
                </a:solidFill>
                <a:latin typeface="Crimson Text"/>
                <a:ea typeface="Crimson Text"/>
                <a:cs typeface="Crimson Text"/>
                <a:sym typeface="Crimson Text"/>
              </a:defRPr>
            </a:lvl7pPr>
            <a:lvl8pPr indent="-317500" lvl="7" marL="3657600" rtl="0">
              <a:lnSpc>
                <a:spcPct val="115000"/>
              </a:lnSpc>
              <a:spcBef>
                <a:spcPts val="0"/>
              </a:spcBef>
              <a:spcAft>
                <a:spcPts val="0"/>
              </a:spcAft>
              <a:buClr>
                <a:schemeClr val="dk2"/>
              </a:buClr>
              <a:buSzPts val="1400"/>
              <a:buFont typeface="Crimson Text"/>
              <a:buChar char="○"/>
              <a:defRPr>
                <a:solidFill>
                  <a:schemeClr val="dk2"/>
                </a:solidFill>
                <a:latin typeface="Crimson Text"/>
                <a:ea typeface="Crimson Text"/>
                <a:cs typeface="Crimson Text"/>
                <a:sym typeface="Crimson Text"/>
              </a:defRPr>
            </a:lvl8pPr>
            <a:lvl9pPr indent="-317500" lvl="8" marL="4114800" rtl="0">
              <a:lnSpc>
                <a:spcPct val="115000"/>
              </a:lnSpc>
              <a:spcBef>
                <a:spcPts val="0"/>
              </a:spcBef>
              <a:spcAft>
                <a:spcPts val="0"/>
              </a:spcAft>
              <a:buClr>
                <a:schemeClr val="dk2"/>
              </a:buClr>
              <a:buSzPts val="1400"/>
              <a:buFont typeface="Crimson Text"/>
              <a:buChar char="■"/>
              <a:defRPr>
                <a:solidFill>
                  <a:schemeClr val="dk2"/>
                </a:solidFill>
                <a:latin typeface="Crimson Text"/>
                <a:ea typeface="Crimson Text"/>
                <a:cs typeface="Crimson Text"/>
                <a:sym typeface="Crimson Text"/>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https://tinyurl.com/GPSS090723SignIn" TargetMode="External"/><Relationship Id="rId4" Type="http://schemas.openxmlformats.org/officeDocument/2006/relationships/hyperlink" Target="https://tinyurl.com/GPSS090723SignIn" TargetMode="External"/><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hyperlink" Target="https://tinyurl.com/GPSS23Signup"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hyperlink" Target="mailto:maizer@vt.edu" TargetMode="External"/><Relationship Id="rId4" Type="http://schemas.openxmlformats.org/officeDocument/2006/relationships/hyperlink" Target="mailto:yohan21@vt.edu"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hyperlink" Target="https://tinyurl.com/GPSSClimateSuggestion" TargetMode="External"/><Relationship Id="rId4" Type="http://schemas.openxmlformats.org/officeDocument/2006/relationships/hyperlink" Target="mailto:maizer@vt.edu" TargetMode="External"/><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hyperlink" Target="https://tinyurl.com/GPSS23Signup"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hyperlink" Target="https://gpss.vt.edu/content/dam/gpss_vt_edu/2023-2024%20GPSS%20Executive%20Board%20Application%20Package.pdf" TargetMode="External"/><Relationship Id="rId4" Type="http://schemas.openxmlformats.org/officeDocument/2006/relationships/hyperlink" Target="mailto:cdejager@vt.edu"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hyperlink" Target="https://docs.google.com/spreadsheets/d/1RC9z7DDYLY0-57JOLbeVvwuSMHQGaqzVDtqKjHomcxw/edit?usp=shari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tinyurl.com/GPSS090723SignIn"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hyperlink" Target="https://tinyurl.com/Vote9-7-23" TargetMode="Externa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hyperlink" Target="https://docs.google.com/document/d/1o_6VlY8Fa68F9do05ayq8B8T5CS58I08B7dNq_GPNC8/edit?usp=shar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hyperlink" Target="https://docs.google.com/document/d/1n0uWe4Xf8TFKPpgNL3ll9INsolWWeij0ucvyhfo65yo/edit?usp=sharin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hyperlink" Target="https://tinyurl.com/GPSS22GradDiscor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hyperlink" Target="https://tinyurl.com/GPSS090723SignIn" TargetMode="External"/><Relationship Id="rId4" Type="http://schemas.openxmlformats.org/officeDocument/2006/relationships/hyperlink" Target="mailto:yohans21@vt.edu" TargetMode="External"/><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5"/>
          <p:cNvSpPr txBox="1"/>
          <p:nvPr>
            <p:ph type="ctrTitle"/>
          </p:nvPr>
        </p:nvSpPr>
        <p:spPr>
          <a:xfrm>
            <a:off x="311700" y="335975"/>
            <a:ext cx="8520600" cy="907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4800">
                <a:latin typeface="Playfair Display"/>
                <a:ea typeface="Playfair Display"/>
                <a:cs typeface="Playfair Display"/>
                <a:sym typeface="Playfair Display"/>
              </a:rPr>
              <a:t>Open Forum (5:00-5:30)</a:t>
            </a:r>
            <a:endParaRPr sz="4800">
              <a:latin typeface="Playfair Display"/>
              <a:ea typeface="Playfair Display"/>
              <a:cs typeface="Playfair Display"/>
              <a:sym typeface="Playfair Display"/>
            </a:endParaRPr>
          </a:p>
        </p:txBody>
      </p:sp>
      <p:sp>
        <p:nvSpPr>
          <p:cNvPr id="125" name="Google Shape;125;p25"/>
          <p:cNvSpPr txBox="1"/>
          <p:nvPr>
            <p:ph idx="1" type="subTitle"/>
          </p:nvPr>
        </p:nvSpPr>
        <p:spPr>
          <a:xfrm>
            <a:off x="69900" y="2175438"/>
            <a:ext cx="8520600" cy="7926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852"/>
              <a:buNone/>
            </a:pPr>
            <a:r>
              <a:rPr lang="en" sz="2127">
                <a:solidFill>
                  <a:schemeClr val="accent5"/>
                </a:solidFill>
                <a:latin typeface="Lato"/>
                <a:ea typeface="Lato"/>
                <a:cs typeface="Lato"/>
                <a:sym typeface="Lato"/>
              </a:rPr>
              <a:t>Enjoy Some Food!</a:t>
            </a:r>
            <a:endParaRPr sz="2127">
              <a:solidFill>
                <a:schemeClr val="accent5"/>
              </a:solidFill>
              <a:latin typeface="Lato"/>
              <a:ea typeface="Lato"/>
              <a:cs typeface="Lato"/>
              <a:sym typeface="Lato"/>
            </a:endParaRPr>
          </a:p>
          <a:p>
            <a:pPr indent="0" lvl="0" marL="0" rtl="0" algn="ctr">
              <a:lnSpc>
                <a:spcPct val="80000"/>
              </a:lnSpc>
              <a:spcBef>
                <a:spcPts val="0"/>
              </a:spcBef>
              <a:spcAft>
                <a:spcPts val="0"/>
              </a:spcAft>
              <a:buSzPts val="852"/>
              <a:buNone/>
            </a:pPr>
            <a:r>
              <a:t/>
            </a:r>
            <a:endParaRPr sz="2127">
              <a:solidFill>
                <a:schemeClr val="accent5"/>
              </a:solidFill>
              <a:latin typeface="Lato"/>
              <a:ea typeface="Lato"/>
              <a:cs typeface="Lato"/>
              <a:sym typeface="Lato"/>
            </a:endParaRPr>
          </a:p>
          <a:p>
            <a:pPr indent="0" lvl="0" marL="0" rtl="0" algn="ctr">
              <a:lnSpc>
                <a:spcPct val="80000"/>
              </a:lnSpc>
              <a:spcBef>
                <a:spcPts val="0"/>
              </a:spcBef>
              <a:spcAft>
                <a:spcPts val="0"/>
              </a:spcAft>
              <a:buSzPts val="852"/>
              <a:buNone/>
            </a:pPr>
            <a:r>
              <a:t/>
            </a:r>
            <a:endParaRPr sz="2127">
              <a:solidFill>
                <a:schemeClr val="accent5"/>
              </a:solidFill>
              <a:latin typeface="Lato"/>
              <a:ea typeface="Lato"/>
              <a:cs typeface="Lato"/>
              <a:sym typeface="Lato"/>
            </a:endParaRPr>
          </a:p>
        </p:txBody>
      </p:sp>
      <p:sp>
        <p:nvSpPr>
          <p:cNvPr id="126" name="Google Shape;126;p25"/>
          <p:cNvSpPr txBox="1"/>
          <p:nvPr/>
        </p:nvSpPr>
        <p:spPr>
          <a:xfrm>
            <a:off x="1600375" y="4175950"/>
            <a:ext cx="5686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latin typeface="Crimson Text"/>
                <a:ea typeface="Crimson Text"/>
                <a:cs typeface="Crimson Text"/>
                <a:sym typeface="Crimson Text"/>
              </a:rPr>
              <a:t>Slides Link:</a:t>
            </a:r>
            <a:endParaRPr sz="1500">
              <a:solidFill>
                <a:schemeClr val="lt1"/>
              </a:solidFill>
              <a:latin typeface="Crimson Text"/>
              <a:ea typeface="Crimson Text"/>
              <a:cs typeface="Crimson Text"/>
              <a:sym typeface="Crimson Text"/>
            </a:endParaRPr>
          </a:p>
        </p:txBody>
      </p:sp>
      <p:sp>
        <p:nvSpPr>
          <p:cNvPr id="127" name="Google Shape;127;p25"/>
          <p:cNvSpPr txBox="1"/>
          <p:nvPr>
            <p:ph idx="4294967295" type="body"/>
          </p:nvPr>
        </p:nvSpPr>
        <p:spPr>
          <a:xfrm>
            <a:off x="1919025" y="4444675"/>
            <a:ext cx="3138300" cy="3822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t/>
            </a:r>
            <a:endParaRPr sz="200">
              <a:latin typeface="Lato"/>
              <a:ea typeface="Lato"/>
              <a:cs typeface="Lato"/>
              <a:sym typeface="Lato"/>
            </a:endParaRPr>
          </a:p>
        </p:txBody>
      </p:sp>
      <p:sp>
        <p:nvSpPr>
          <p:cNvPr id="128" name="Google Shape;128;p25"/>
          <p:cNvSpPr txBox="1"/>
          <p:nvPr>
            <p:ph idx="4294967295" type="body"/>
          </p:nvPr>
        </p:nvSpPr>
        <p:spPr>
          <a:xfrm>
            <a:off x="2623225" y="4488400"/>
            <a:ext cx="3138300" cy="838200"/>
          </a:xfrm>
          <a:prstGeom prst="rect">
            <a:avLst/>
          </a:prstGeom>
        </p:spPr>
        <p:txBody>
          <a:bodyPr anchorCtr="0" anchor="t" bIns="91425" lIns="91425" spcFirstLastPara="1" rIns="91425" wrap="square" tIns="91425">
            <a:noAutofit/>
          </a:bodyPr>
          <a:lstStyle/>
          <a:p>
            <a:pPr indent="0" lvl="0" marL="0" rtl="0" algn="l">
              <a:lnSpc>
                <a:spcPct val="60000"/>
              </a:lnSpc>
              <a:spcBef>
                <a:spcPts val="0"/>
              </a:spcBef>
              <a:spcAft>
                <a:spcPts val="0"/>
              </a:spcAft>
              <a:buClr>
                <a:schemeClr val="dk1"/>
              </a:buClr>
              <a:buSzPts val="1100"/>
              <a:buFont typeface="Arial"/>
              <a:buNone/>
            </a:pPr>
            <a:r>
              <a:rPr lang="en" sz="1100" u="sng">
                <a:solidFill>
                  <a:schemeClr val="hlink"/>
                </a:solidFill>
                <a:latin typeface="Lato"/>
                <a:ea typeface="Lato"/>
                <a:cs typeface="Lato"/>
                <a:sym typeface="Lato"/>
                <a:hlinkClick r:id="rId3"/>
              </a:rPr>
              <a:t>https://tinyurl.com/GPSS090723SignIn</a:t>
            </a:r>
            <a:r>
              <a:rPr lang="en" sz="1100">
                <a:solidFill>
                  <a:schemeClr val="lt1"/>
                </a:solidFill>
                <a:latin typeface="Lato"/>
                <a:ea typeface="Lato"/>
                <a:cs typeface="Lato"/>
                <a:sym typeface="Lato"/>
              </a:rPr>
              <a:t> </a:t>
            </a:r>
            <a:r>
              <a:rPr lang="en" sz="1100">
                <a:solidFill>
                  <a:schemeClr val="lt1"/>
                </a:solidFill>
                <a:latin typeface="Lato"/>
                <a:ea typeface="Lato"/>
                <a:cs typeface="Lato"/>
                <a:sym typeface="Lato"/>
              </a:rPr>
              <a:t> </a:t>
            </a:r>
            <a:endParaRPr sz="1100">
              <a:solidFill>
                <a:schemeClr val="lt1"/>
              </a:solidFill>
              <a:latin typeface="Lato"/>
              <a:ea typeface="Lato"/>
              <a:cs typeface="Lato"/>
              <a:sym typeface="Lato"/>
            </a:endParaRPr>
          </a:p>
          <a:p>
            <a:pPr indent="0" lvl="0" marL="0" rtl="0" algn="l">
              <a:lnSpc>
                <a:spcPct val="60000"/>
              </a:lnSpc>
              <a:spcBef>
                <a:spcPts val="1200"/>
              </a:spcBef>
              <a:spcAft>
                <a:spcPts val="1200"/>
              </a:spcAft>
              <a:buClr>
                <a:schemeClr val="dk1"/>
              </a:buClr>
              <a:buSzPts val="1100"/>
              <a:buFont typeface="Arial"/>
              <a:buNone/>
            </a:pPr>
            <a:r>
              <a:t/>
            </a:r>
            <a:endParaRPr sz="1100">
              <a:solidFill>
                <a:schemeClr val="lt1"/>
              </a:solidFill>
              <a:latin typeface="Lato"/>
              <a:ea typeface="Lato"/>
              <a:cs typeface="Lato"/>
              <a:sym typeface="Lato"/>
            </a:endParaRPr>
          </a:p>
        </p:txBody>
      </p:sp>
      <p:sp>
        <p:nvSpPr>
          <p:cNvPr id="129" name="Google Shape;129;p25"/>
          <p:cNvSpPr txBox="1"/>
          <p:nvPr/>
        </p:nvSpPr>
        <p:spPr>
          <a:xfrm>
            <a:off x="1533600" y="2678088"/>
            <a:ext cx="5593200" cy="7086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2127">
                <a:solidFill>
                  <a:schemeClr val="accent5"/>
                </a:solidFill>
                <a:latin typeface="Lato"/>
                <a:ea typeface="Lato"/>
                <a:cs typeface="Lato"/>
                <a:sym typeface="Lato"/>
              </a:rPr>
              <a:t>Sign-in Link:</a:t>
            </a:r>
            <a:endParaRPr sz="2127">
              <a:solidFill>
                <a:schemeClr val="accent5"/>
              </a:solidFill>
              <a:latin typeface="Lato"/>
              <a:ea typeface="Lato"/>
              <a:cs typeface="Lato"/>
              <a:sym typeface="Lato"/>
            </a:endParaRPr>
          </a:p>
          <a:p>
            <a:pPr indent="0" lvl="0" marL="0" rtl="0" algn="ctr">
              <a:lnSpc>
                <a:spcPct val="80000"/>
              </a:lnSpc>
              <a:spcBef>
                <a:spcPts val="0"/>
              </a:spcBef>
              <a:spcAft>
                <a:spcPts val="0"/>
              </a:spcAft>
              <a:buNone/>
            </a:pPr>
            <a:r>
              <a:rPr lang="en" sz="2127">
                <a:solidFill>
                  <a:schemeClr val="accent5"/>
                </a:solidFill>
                <a:latin typeface="Lato"/>
                <a:ea typeface="Lato"/>
                <a:cs typeface="Lato"/>
                <a:sym typeface="Lato"/>
              </a:rPr>
              <a:t> </a:t>
            </a:r>
            <a:r>
              <a:rPr lang="en" sz="2127" u="sng">
                <a:solidFill>
                  <a:schemeClr val="hlink"/>
                </a:solidFill>
                <a:latin typeface="Lato"/>
                <a:ea typeface="Lato"/>
                <a:cs typeface="Lato"/>
                <a:sym typeface="Lato"/>
                <a:hlinkClick r:id="rId4"/>
              </a:rPr>
              <a:t>https://tinyurl.com/GPSS090723SignIn</a:t>
            </a:r>
            <a:r>
              <a:rPr lang="en" sz="2127">
                <a:solidFill>
                  <a:schemeClr val="accent5"/>
                </a:solidFill>
                <a:latin typeface="Lato"/>
                <a:ea typeface="Lato"/>
                <a:cs typeface="Lato"/>
                <a:sym typeface="Lato"/>
              </a:rPr>
              <a:t> </a:t>
            </a:r>
            <a:r>
              <a:rPr lang="en" sz="2127">
                <a:solidFill>
                  <a:schemeClr val="accent5"/>
                </a:solidFill>
                <a:latin typeface="Lato"/>
                <a:ea typeface="Lato"/>
                <a:cs typeface="Lato"/>
                <a:sym typeface="Lato"/>
              </a:rPr>
              <a:t> </a:t>
            </a:r>
            <a:endParaRPr/>
          </a:p>
        </p:txBody>
      </p:sp>
      <p:pic>
        <p:nvPicPr>
          <p:cNvPr id="130" name="Google Shape;130;p25"/>
          <p:cNvPicPr preferRelativeResize="0"/>
          <p:nvPr/>
        </p:nvPicPr>
        <p:blipFill>
          <a:blip r:embed="rId5">
            <a:alphaModFix/>
          </a:blip>
          <a:stretch>
            <a:fillRect/>
          </a:stretch>
        </p:blipFill>
        <p:spPr>
          <a:xfrm>
            <a:off x="6940750" y="1369500"/>
            <a:ext cx="2017200" cy="201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100">
                <a:latin typeface="Playfair Display"/>
                <a:ea typeface="Playfair Display"/>
                <a:cs typeface="Playfair Display"/>
                <a:sym typeface="Playfair Display"/>
              </a:rPr>
              <a:t>2. Exec Reports: Internal Committee Sign-ups </a:t>
            </a:r>
            <a:endParaRPr sz="3100">
              <a:latin typeface="Playfair Display"/>
              <a:ea typeface="Playfair Display"/>
              <a:cs typeface="Playfair Display"/>
              <a:sym typeface="Playfair Display"/>
            </a:endParaRPr>
          </a:p>
        </p:txBody>
      </p:sp>
      <p:sp>
        <p:nvSpPr>
          <p:cNvPr id="197" name="Google Shape;197;p34"/>
          <p:cNvSpPr txBox="1"/>
          <p:nvPr>
            <p:ph idx="1" type="body"/>
          </p:nvPr>
        </p:nvSpPr>
        <p:spPr>
          <a:xfrm>
            <a:off x="36850" y="1434450"/>
            <a:ext cx="52323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000"/>
              <a:t>Internal Committee Assignments are going out!</a:t>
            </a:r>
            <a:endParaRPr sz="2000"/>
          </a:p>
          <a:p>
            <a:pPr indent="0" lvl="0" marL="0" rtl="0" algn="l">
              <a:spcBef>
                <a:spcPts val="1200"/>
              </a:spcBef>
              <a:spcAft>
                <a:spcPts val="0"/>
              </a:spcAft>
              <a:buNone/>
            </a:pPr>
            <a:r>
              <a:rPr b="1" lang="en" sz="2000"/>
              <a:t>For GSBB</a:t>
            </a:r>
            <a:r>
              <a:rPr lang="en" sz="2000"/>
              <a:t>, we are still looking for at least:</a:t>
            </a:r>
            <a:endParaRPr sz="2000"/>
          </a:p>
          <a:p>
            <a:pPr indent="-355600" lvl="0" marL="457200" rtl="0" algn="l">
              <a:spcBef>
                <a:spcPts val="1200"/>
              </a:spcBef>
              <a:spcAft>
                <a:spcPts val="0"/>
              </a:spcAft>
              <a:buClr>
                <a:srgbClr val="FF0000"/>
              </a:buClr>
              <a:buSzPts val="2000"/>
              <a:buChar char="●"/>
            </a:pPr>
            <a:r>
              <a:rPr lang="en" sz="2000">
                <a:solidFill>
                  <a:srgbClr val="FF0000"/>
                </a:solidFill>
              </a:rPr>
              <a:t>1 Senator from College of Architecture and Urban Studies (CAUS)</a:t>
            </a:r>
            <a:endParaRPr sz="2000">
              <a:solidFill>
                <a:srgbClr val="FF0000"/>
              </a:solidFill>
            </a:endParaRPr>
          </a:p>
          <a:p>
            <a:pPr indent="0" lvl="0" marL="0" rtl="0" algn="l">
              <a:spcBef>
                <a:spcPts val="1200"/>
              </a:spcBef>
              <a:spcAft>
                <a:spcPts val="0"/>
              </a:spcAft>
              <a:buNone/>
            </a:pPr>
            <a:r>
              <a:rPr lang="en" sz="2000"/>
              <a:t>It is a </a:t>
            </a:r>
            <a:r>
              <a:rPr b="1" lang="en" sz="2000"/>
              <a:t>requirement</a:t>
            </a:r>
            <a:r>
              <a:rPr lang="en" sz="2000"/>
              <a:t> that all senators participate in at least one external or internal committee/commission. </a:t>
            </a:r>
            <a:endParaRPr sz="2000"/>
          </a:p>
          <a:p>
            <a:pPr indent="0" lvl="0" marL="0" rtl="0" algn="l">
              <a:spcBef>
                <a:spcPts val="1200"/>
              </a:spcBef>
              <a:spcAft>
                <a:spcPts val="1200"/>
              </a:spcAft>
              <a:buNone/>
            </a:pPr>
            <a:r>
              <a:rPr i="1" lang="en" sz="2000"/>
              <a:t>Please fill out the interest forms if you have not!</a:t>
            </a:r>
            <a:endParaRPr i="1" sz="2000"/>
          </a:p>
        </p:txBody>
      </p:sp>
      <p:pic>
        <p:nvPicPr>
          <p:cNvPr id="198" name="Google Shape;198;p34"/>
          <p:cNvPicPr preferRelativeResize="0"/>
          <p:nvPr/>
        </p:nvPicPr>
        <p:blipFill>
          <a:blip r:embed="rId3">
            <a:alphaModFix/>
          </a:blip>
          <a:stretch>
            <a:fillRect/>
          </a:stretch>
        </p:blipFill>
        <p:spPr>
          <a:xfrm>
            <a:off x="5834625" y="1631300"/>
            <a:ext cx="2997675" cy="2997675"/>
          </a:xfrm>
          <a:prstGeom prst="rect">
            <a:avLst/>
          </a:prstGeom>
          <a:noFill/>
          <a:ln>
            <a:noFill/>
          </a:ln>
        </p:spPr>
      </p:pic>
      <p:pic>
        <p:nvPicPr>
          <p:cNvPr id="199" name="Google Shape;199;p34"/>
          <p:cNvPicPr preferRelativeResize="0"/>
          <p:nvPr/>
        </p:nvPicPr>
        <p:blipFill>
          <a:blip r:embed="rId4">
            <a:alphaModFix/>
          </a:blip>
          <a:stretch>
            <a:fillRect/>
          </a:stretch>
        </p:blipFill>
        <p:spPr>
          <a:xfrm>
            <a:off x="5377100" y="1333375"/>
            <a:ext cx="3710576" cy="37105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100">
                <a:latin typeface="Playfair Display"/>
                <a:ea typeface="Playfair Display"/>
                <a:cs typeface="Playfair Display"/>
                <a:sym typeface="Playfair Display"/>
              </a:rPr>
              <a:t>2. Exec Reports: Internal Committee Sign-ups </a:t>
            </a:r>
            <a:endParaRPr sz="3100">
              <a:latin typeface="Playfair Display"/>
              <a:ea typeface="Playfair Display"/>
              <a:cs typeface="Playfair Display"/>
              <a:sym typeface="Playfair Display"/>
            </a:endParaRPr>
          </a:p>
        </p:txBody>
      </p:sp>
      <p:sp>
        <p:nvSpPr>
          <p:cNvPr id="205" name="Google Shape;205;p35"/>
          <p:cNvSpPr txBox="1"/>
          <p:nvPr>
            <p:ph idx="1" type="body"/>
          </p:nvPr>
        </p:nvSpPr>
        <p:spPr>
          <a:xfrm>
            <a:off x="154750" y="1434450"/>
            <a:ext cx="5998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Internal Committee Assignments are going out!</a:t>
            </a:r>
            <a:endParaRPr sz="2000"/>
          </a:p>
          <a:p>
            <a:pPr indent="0" lvl="0" marL="0" rtl="0" algn="l">
              <a:spcBef>
                <a:spcPts val="1200"/>
              </a:spcBef>
              <a:spcAft>
                <a:spcPts val="0"/>
              </a:spcAft>
              <a:buNone/>
            </a:pPr>
            <a:r>
              <a:rPr b="1" lang="en" sz="2000"/>
              <a:t>For CGPSA</a:t>
            </a:r>
            <a:r>
              <a:rPr lang="en" sz="2000"/>
              <a:t>, we are still looking for at least:</a:t>
            </a:r>
            <a:endParaRPr sz="2000"/>
          </a:p>
          <a:p>
            <a:pPr indent="-355600" lvl="0" marL="457200" rtl="0" algn="l">
              <a:spcBef>
                <a:spcPts val="1200"/>
              </a:spcBef>
              <a:spcAft>
                <a:spcPts val="0"/>
              </a:spcAft>
              <a:buClr>
                <a:srgbClr val="FF0000"/>
              </a:buClr>
              <a:buSzPts val="2000"/>
              <a:buChar char="●"/>
            </a:pPr>
            <a:r>
              <a:rPr lang="en" sz="2000">
                <a:solidFill>
                  <a:srgbClr val="FF0000"/>
                </a:solidFill>
              </a:rPr>
              <a:t>1 Senator from College of Architecture and Urban Studies (CAUS)</a:t>
            </a:r>
            <a:endParaRPr sz="2000">
              <a:solidFill>
                <a:srgbClr val="FF0000"/>
              </a:solidFill>
            </a:endParaRPr>
          </a:p>
          <a:p>
            <a:pPr indent="0" lvl="0" marL="0" rtl="0" algn="l">
              <a:spcBef>
                <a:spcPts val="1200"/>
              </a:spcBef>
              <a:spcAft>
                <a:spcPts val="0"/>
              </a:spcAft>
              <a:buNone/>
            </a:pPr>
            <a:r>
              <a:rPr lang="en" sz="2000"/>
              <a:t>It is a </a:t>
            </a:r>
            <a:r>
              <a:rPr b="1" lang="en" sz="2000"/>
              <a:t>requirement</a:t>
            </a:r>
            <a:r>
              <a:rPr lang="en" sz="2000"/>
              <a:t> that all senators participate in at least one external or internal committee/commission. </a:t>
            </a:r>
            <a:endParaRPr sz="2000"/>
          </a:p>
          <a:p>
            <a:pPr indent="0" lvl="0" marL="0" rtl="0" algn="l">
              <a:spcBef>
                <a:spcPts val="1200"/>
              </a:spcBef>
              <a:spcAft>
                <a:spcPts val="1200"/>
              </a:spcAft>
              <a:buNone/>
            </a:pPr>
            <a:r>
              <a:rPr i="1" lang="en" sz="2000"/>
              <a:t>Please fill out the interest forms if you have not!</a:t>
            </a:r>
            <a:endParaRPr i="1" sz="2000"/>
          </a:p>
        </p:txBody>
      </p:sp>
      <p:pic>
        <p:nvPicPr>
          <p:cNvPr id="206" name="Google Shape;206;p35"/>
          <p:cNvPicPr preferRelativeResize="0"/>
          <p:nvPr/>
        </p:nvPicPr>
        <p:blipFill>
          <a:blip r:embed="rId3">
            <a:alphaModFix/>
          </a:blip>
          <a:stretch>
            <a:fillRect/>
          </a:stretch>
        </p:blipFill>
        <p:spPr>
          <a:xfrm>
            <a:off x="6493475" y="1542113"/>
            <a:ext cx="2059275" cy="2059275"/>
          </a:xfrm>
          <a:prstGeom prst="rect">
            <a:avLst/>
          </a:prstGeom>
          <a:noFill/>
          <a:ln>
            <a:noFill/>
          </a:ln>
        </p:spPr>
      </p:pic>
      <p:sp>
        <p:nvSpPr>
          <p:cNvPr id="207" name="Google Shape;207;p35"/>
          <p:cNvSpPr txBox="1"/>
          <p:nvPr/>
        </p:nvSpPr>
        <p:spPr>
          <a:xfrm>
            <a:off x="6098557" y="3748325"/>
            <a:ext cx="28491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u="sng">
                <a:solidFill>
                  <a:srgbClr val="0097A7"/>
                </a:solidFill>
                <a:latin typeface="Crimson Text"/>
                <a:ea typeface="Crimson Text"/>
                <a:cs typeface="Crimson Text"/>
                <a:sym typeface="Crimson Text"/>
                <a:hlinkClick r:id="rId4">
                  <a:extLst>
                    <a:ext uri="{A12FA001-AC4F-418D-AE19-62706E023703}">
                      <ahyp:hlinkClr val="tx"/>
                    </a:ext>
                  </a:extLst>
                </a:hlinkClick>
              </a:rPr>
              <a:t>https://tinyurl.com/GPSS23Signup</a:t>
            </a:r>
            <a:r>
              <a:rPr lang="en">
                <a:solidFill>
                  <a:srgbClr val="3A3234"/>
                </a:solidFill>
                <a:latin typeface="Crimson Text"/>
                <a:ea typeface="Crimson Text"/>
                <a:cs typeface="Crimson Text"/>
                <a:sym typeface="Crimson Text"/>
              </a:rPr>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100">
                <a:latin typeface="Playfair Display"/>
                <a:ea typeface="Playfair Display"/>
                <a:cs typeface="Playfair Display"/>
                <a:sym typeface="Playfair Display"/>
              </a:rPr>
              <a:t>2. Exec Reports: 5% Raise/</a:t>
            </a:r>
            <a:r>
              <a:rPr lang="en" sz="3100">
                <a:latin typeface="Playfair Display"/>
                <a:ea typeface="Playfair Display"/>
                <a:cs typeface="Playfair Display"/>
                <a:sym typeface="Playfair Display"/>
              </a:rPr>
              <a:t>Comprehensive</a:t>
            </a:r>
            <a:r>
              <a:rPr lang="en" sz="3100">
                <a:latin typeface="Playfair Display"/>
                <a:ea typeface="Playfair Display"/>
                <a:cs typeface="Playfair Display"/>
                <a:sym typeface="Playfair Display"/>
              </a:rPr>
              <a:t> Fees </a:t>
            </a:r>
            <a:endParaRPr sz="3100">
              <a:latin typeface="Playfair Display"/>
              <a:ea typeface="Playfair Display"/>
              <a:cs typeface="Playfair Display"/>
              <a:sym typeface="Playfair Display"/>
            </a:endParaRPr>
          </a:p>
        </p:txBody>
      </p:sp>
      <p:sp>
        <p:nvSpPr>
          <p:cNvPr id="213" name="Google Shape;213;p36"/>
          <p:cNvSpPr txBox="1"/>
          <p:nvPr>
            <p:ph idx="1" type="body"/>
          </p:nvPr>
        </p:nvSpPr>
        <p:spPr>
          <a:xfrm>
            <a:off x="311700" y="1434450"/>
            <a:ext cx="8446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Meeting with Amy Sebring moved to Friday at 8am</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Should have the university’s last year of data for 5% increases early next week</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They did not pull the last few years, but will</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100">
                <a:latin typeface="Playfair Display"/>
                <a:ea typeface="Playfair Display"/>
                <a:cs typeface="Playfair Display"/>
                <a:sym typeface="Playfair Display"/>
              </a:rPr>
              <a:t>2. Exec Reports: Housing </a:t>
            </a:r>
            <a:endParaRPr sz="3100">
              <a:latin typeface="Playfair Display"/>
              <a:ea typeface="Playfair Display"/>
              <a:cs typeface="Playfair Display"/>
              <a:sym typeface="Playfair Display"/>
            </a:endParaRPr>
          </a:p>
        </p:txBody>
      </p:sp>
      <p:sp>
        <p:nvSpPr>
          <p:cNvPr id="219" name="Google Shape;219;p37"/>
          <p:cNvSpPr txBox="1"/>
          <p:nvPr>
            <p:ph idx="1" type="body"/>
          </p:nvPr>
        </p:nvSpPr>
        <p:spPr>
          <a:xfrm>
            <a:off x="102900" y="1152825"/>
            <a:ext cx="89382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000"/>
              <a:t>Ad-hoc committee to sift through last year’s data and compare to university’s cost of living estimate</a:t>
            </a:r>
            <a:endParaRPr sz="2000"/>
          </a:p>
          <a:p>
            <a:pPr indent="0" lvl="0" marL="0" rtl="0" algn="l">
              <a:spcBef>
                <a:spcPts val="1200"/>
              </a:spcBef>
              <a:spcAft>
                <a:spcPts val="0"/>
              </a:spcAft>
              <a:buNone/>
            </a:pPr>
            <a:r>
              <a:t/>
            </a:r>
            <a:endParaRPr sz="2000"/>
          </a:p>
          <a:p>
            <a:pPr indent="0" lvl="0" marL="0" rtl="0" algn="l">
              <a:spcBef>
                <a:spcPts val="1200"/>
              </a:spcBef>
              <a:spcAft>
                <a:spcPts val="0"/>
              </a:spcAft>
              <a:buNone/>
            </a:pPr>
            <a:r>
              <a:rPr lang="en" sz="2000"/>
              <a:t>Working Group focused on: </a:t>
            </a:r>
            <a:endParaRPr sz="2000"/>
          </a:p>
          <a:p>
            <a:pPr indent="-355600" lvl="0" marL="457200" rtl="0" algn="l">
              <a:spcBef>
                <a:spcPts val="1200"/>
              </a:spcBef>
              <a:spcAft>
                <a:spcPts val="0"/>
              </a:spcAft>
              <a:buSzPts val="2000"/>
              <a:buAutoNum type="arabicPeriod"/>
            </a:pPr>
            <a:r>
              <a:rPr lang="en" sz="2000"/>
              <a:t>Affordable housing</a:t>
            </a:r>
            <a:endParaRPr sz="2000"/>
          </a:p>
          <a:p>
            <a:pPr indent="-355600" lvl="0" marL="457200" rtl="0" algn="l">
              <a:spcBef>
                <a:spcPts val="0"/>
              </a:spcBef>
              <a:spcAft>
                <a:spcPts val="0"/>
              </a:spcAft>
              <a:buSzPts val="2000"/>
              <a:buAutoNum type="arabicPeriod"/>
            </a:pPr>
            <a:r>
              <a:rPr lang="en" sz="2000"/>
              <a:t>Reporting Mechanism for town of Blacksburg for </a:t>
            </a:r>
            <a:r>
              <a:rPr lang="en" sz="2000"/>
              <a:t>tenants</a:t>
            </a:r>
            <a:endParaRPr sz="2000"/>
          </a:p>
          <a:p>
            <a:pPr indent="0" lvl="0" marL="0" rtl="0" algn="l">
              <a:spcBef>
                <a:spcPts val="1200"/>
              </a:spcBef>
              <a:spcAft>
                <a:spcPts val="0"/>
              </a:spcAft>
              <a:buNone/>
            </a:pPr>
            <a:r>
              <a:t/>
            </a:r>
            <a:endParaRPr sz="2000"/>
          </a:p>
          <a:p>
            <a:pPr indent="0" lvl="0" marL="0" rtl="0" algn="l">
              <a:spcBef>
                <a:spcPts val="1200"/>
              </a:spcBef>
              <a:spcAft>
                <a:spcPts val="1200"/>
              </a:spcAft>
              <a:buNone/>
            </a:pPr>
            <a:r>
              <a:rPr lang="en" sz="2000"/>
              <a:t>If interested please contact Rachel and/or Yohan </a:t>
            </a:r>
            <a:r>
              <a:rPr lang="en" sz="2000" u="sng">
                <a:solidFill>
                  <a:schemeClr val="hlink"/>
                </a:solidFill>
                <a:hlinkClick r:id="rId3"/>
              </a:rPr>
              <a:t>maizer@vt.edu</a:t>
            </a:r>
            <a:r>
              <a:rPr lang="en" sz="2000"/>
              <a:t> and </a:t>
            </a:r>
            <a:r>
              <a:rPr lang="en" sz="2000" u="sng">
                <a:solidFill>
                  <a:schemeClr val="hlink"/>
                </a:solidFill>
                <a:hlinkClick r:id="rId4"/>
              </a:rPr>
              <a:t>yohans21@vt.edu</a:t>
            </a:r>
            <a:r>
              <a:rPr lang="en" sz="2000"/>
              <a:t> </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8"/>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100">
                <a:latin typeface="Playfair Display"/>
                <a:ea typeface="Playfair Display"/>
                <a:cs typeface="Playfair Display"/>
                <a:sym typeface="Playfair Display"/>
              </a:rPr>
              <a:t>2. Exec Reports: Department Climate &amp; Culture </a:t>
            </a:r>
            <a:endParaRPr sz="3100">
              <a:latin typeface="Playfair Display"/>
              <a:ea typeface="Playfair Display"/>
              <a:cs typeface="Playfair Display"/>
              <a:sym typeface="Playfair Display"/>
            </a:endParaRPr>
          </a:p>
        </p:txBody>
      </p:sp>
      <p:sp>
        <p:nvSpPr>
          <p:cNvPr id="225" name="Google Shape;225;p38"/>
          <p:cNvSpPr txBox="1"/>
          <p:nvPr>
            <p:ph idx="1" type="body"/>
          </p:nvPr>
        </p:nvSpPr>
        <p:spPr>
          <a:xfrm>
            <a:off x="0" y="1152825"/>
            <a:ext cx="9144000" cy="399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Reminder to fill out the survey and share with your constituents.</a:t>
            </a:r>
            <a:endParaRPr sz="2000"/>
          </a:p>
          <a:p>
            <a:pPr indent="0" lvl="0" marL="0" rtl="0" algn="l">
              <a:spcBef>
                <a:spcPts val="1200"/>
              </a:spcBef>
              <a:spcAft>
                <a:spcPts val="0"/>
              </a:spcAft>
              <a:buNone/>
            </a:pPr>
            <a:r>
              <a:t/>
            </a:r>
            <a:endParaRPr sz="2000"/>
          </a:p>
          <a:p>
            <a:pPr indent="0" lvl="0" marL="0" rtl="0" algn="l">
              <a:spcBef>
                <a:spcPts val="1200"/>
              </a:spcBef>
              <a:spcAft>
                <a:spcPts val="0"/>
              </a:spcAft>
              <a:buNone/>
            </a:pPr>
            <a:r>
              <a:t/>
            </a:r>
            <a:endParaRPr sz="2000"/>
          </a:p>
          <a:p>
            <a:pPr indent="0" lvl="0" marL="0" rtl="0" algn="l">
              <a:spcBef>
                <a:spcPts val="1200"/>
              </a:spcBef>
              <a:spcAft>
                <a:spcPts val="0"/>
              </a:spcAft>
              <a:buNone/>
            </a:pPr>
            <a:r>
              <a:t/>
            </a:r>
            <a:endParaRPr sz="2000"/>
          </a:p>
          <a:p>
            <a:pPr indent="0" lvl="0" marL="0" rtl="0" algn="l">
              <a:spcBef>
                <a:spcPts val="1200"/>
              </a:spcBef>
              <a:spcAft>
                <a:spcPts val="0"/>
              </a:spcAft>
              <a:buNone/>
            </a:pPr>
            <a:r>
              <a:t/>
            </a:r>
            <a:endParaRPr sz="2000"/>
          </a:p>
          <a:p>
            <a:pPr indent="0" lvl="0" marL="0" rtl="0" algn="ctr">
              <a:spcBef>
                <a:spcPts val="1200"/>
              </a:spcBef>
              <a:spcAft>
                <a:spcPts val="0"/>
              </a:spcAft>
              <a:buNone/>
            </a:pPr>
            <a:r>
              <a:rPr lang="en" sz="2000" u="sng">
                <a:solidFill>
                  <a:schemeClr val="hlink"/>
                </a:solidFill>
                <a:hlinkClick r:id="rId3"/>
              </a:rPr>
              <a:t>https://tinyurl.com/GPSSClimateSuggestion</a:t>
            </a:r>
            <a:r>
              <a:rPr lang="en" sz="2000"/>
              <a:t> </a:t>
            </a:r>
            <a:endParaRPr sz="2000"/>
          </a:p>
          <a:p>
            <a:pPr indent="0" lvl="0" marL="0" rtl="0" algn="l">
              <a:spcBef>
                <a:spcPts val="1200"/>
              </a:spcBef>
              <a:spcAft>
                <a:spcPts val="1200"/>
              </a:spcAft>
              <a:buNone/>
            </a:pPr>
            <a:r>
              <a:rPr lang="en" sz="2000"/>
              <a:t>If you are interested in helping analyze the data, advertise, and/or write the report please contact </a:t>
            </a:r>
            <a:r>
              <a:rPr b="1" lang="en" sz="2000"/>
              <a:t>Rachel </a:t>
            </a:r>
            <a:r>
              <a:rPr b="1" lang="en" sz="2000" u="sng">
                <a:solidFill>
                  <a:schemeClr val="hlink"/>
                </a:solidFill>
                <a:hlinkClick r:id="rId4"/>
              </a:rPr>
              <a:t>maizer@vt.edu</a:t>
            </a:r>
            <a:r>
              <a:rPr b="1" lang="en" sz="2000"/>
              <a:t> </a:t>
            </a:r>
            <a:endParaRPr b="1" sz="2000"/>
          </a:p>
        </p:txBody>
      </p:sp>
      <p:pic>
        <p:nvPicPr>
          <p:cNvPr id="226" name="Google Shape;226;p38"/>
          <p:cNvPicPr preferRelativeResize="0"/>
          <p:nvPr/>
        </p:nvPicPr>
        <p:blipFill>
          <a:blip r:embed="rId5">
            <a:alphaModFix/>
          </a:blip>
          <a:stretch>
            <a:fillRect/>
          </a:stretch>
        </p:blipFill>
        <p:spPr>
          <a:xfrm>
            <a:off x="3517525" y="1576975"/>
            <a:ext cx="2108950" cy="2108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1935"/>
              <a:buFont typeface="Arial"/>
              <a:buNone/>
            </a:pPr>
            <a:r>
              <a:rPr lang="en" sz="3100">
                <a:latin typeface="Playfair Display"/>
                <a:ea typeface="Playfair Display"/>
                <a:cs typeface="Playfair Display"/>
                <a:sym typeface="Playfair Display"/>
              </a:rPr>
              <a:t>2. Exec Reports: </a:t>
            </a:r>
            <a:r>
              <a:rPr lang="en">
                <a:latin typeface="Playfair Display"/>
                <a:ea typeface="Playfair Display"/>
                <a:cs typeface="Playfair Display"/>
                <a:sym typeface="Playfair Display"/>
              </a:rPr>
              <a:t>Director of Finance</a:t>
            </a:r>
            <a:endParaRPr/>
          </a:p>
        </p:txBody>
      </p:sp>
      <p:sp>
        <p:nvSpPr>
          <p:cNvPr id="232" name="Google Shape;232;p39"/>
          <p:cNvSpPr txBox="1"/>
          <p:nvPr>
            <p:ph idx="1" type="body"/>
          </p:nvPr>
        </p:nvSpPr>
        <p:spPr>
          <a:xfrm>
            <a:off x="311700" y="1434450"/>
            <a:ext cx="8520600" cy="34164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Clr>
                <a:schemeClr val="dk1"/>
              </a:buClr>
              <a:buSzPct val="47826"/>
              <a:buFont typeface="Arial"/>
              <a:buNone/>
            </a:pPr>
            <a:r>
              <a:rPr lang="en" sz="2300"/>
              <a:t>GPSS Budget, Beginning of the year: </a:t>
            </a:r>
            <a:endParaRPr sz="2300"/>
          </a:p>
          <a:p>
            <a:pPr indent="-341788" lvl="0" marL="1371600" rtl="0" algn="l">
              <a:spcBef>
                <a:spcPts val="1200"/>
              </a:spcBef>
              <a:spcAft>
                <a:spcPts val="0"/>
              </a:spcAft>
              <a:buSzPct val="100000"/>
              <a:buAutoNum type="arabicPeriod"/>
            </a:pPr>
            <a:r>
              <a:rPr lang="en" sz="2300"/>
              <a:t>Budget Board Allotment: $24,438</a:t>
            </a:r>
            <a:endParaRPr sz="2300"/>
          </a:p>
          <a:p>
            <a:pPr indent="-341788" lvl="0" marL="1371600" rtl="0" algn="l">
              <a:spcBef>
                <a:spcPts val="0"/>
              </a:spcBef>
              <a:spcAft>
                <a:spcPts val="0"/>
              </a:spcAft>
              <a:buSzPct val="100000"/>
              <a:buAutoNum type="arabicPeriod"/>
            </a:pPr>
            <a:r>
              <a:rPr lang="en" sz="2300"/>
              <a:t>Generated Funds: $71, 265.95</a:t>
            </a:r>
            <a:endParaRPr sz="2300"/>
          </a:p>
          <a:p>
            <a:pPr indent="-341788" lvl="0" marL="1371600" rtl="0" algn="l">
              <a:spcBef>
                <a:spcPts val="0"/>
              </a:spcBef>
              <a:spcAft>
                <a:spcPts val="0"/>
              </a:spcAft>
              <a:buSzPct val="100000"/>
              <a:buAutoNum type="arabicPeriod"/>
            </a:pPr>
            <a:r>
              <a:rPr lang="en" sz="2300"/>
              <a:t>Spent so far: ~7,000</a:t>
            </a:r>
            <a:endParaRPr sz="2300"/>
          </a:p>
          <a:p>
            <a:pPr indent="0" lvl="0" marL="0" rtl="0" algn="l">
              <a:spcBef>
                <a:spcPts val="1200"/>
              </a:spcBef>
              <a:spcAft>
                <a:spcPts val="0"/>
              </a:spcAft>
              <a:buClr>
                <a:schemeClr val="dk1"/>
              </a:buClr>
              <a:buSzPct val="47826"/>
              <a:buFont typeface="Arial"/>
              <a:buNone/>
            </a:pPr>
            <a:r>
              <a:rPr lang="en" sz="2300"/>
              <a:t>GSBB: </a:t>
            </a:r>
            <a:endParaRPr sz="2300"/>
          </a:p>
          <a:p>
            <a:pPr indent="-341788" lvl="0" marL="914400" rtl="0" algn="l">
              <a:spcBef>
                <a:spcPts val="1200"/>
              </a:spcBef>
              <a:spcAft>
                <a:spcPts val="0"/>
              </a:spcAft>
              <a:buSzPct val="100000"/>
              <a:buChar char="●"/>
            </a:pPr>
            <a:r>
              <a:rPr lang="en" sz="2300"/>
              <a:t>Total Budget: $100,000</a:t>
            </a:r>
            <a:endParaRPr sz="2300"/>
          </a:p>
          <a:p>
            <a:pPr indent="-341788" lvl="0" marL="914400" rtl="0" algn="l">
              <a:spcBef>
                <a:spcPts val="0"/>
              </a:spcBef>
              <a:spcAft>
                <a:spcPts val="0"/>
              </a:spcAft>
              <a:buSzPct val="100000"/>
              <a:buChar char="●"/>
            </a:pPr>
            <a:r>
              <a:rPr lang="en" sz="2300"/>
              <a:t>Allocated: ~10,000</a:t>
            </a:r>
            <a:endParaRPr sz="2300"/>
          </a:p>
          <a:p>
            <a:pPr indent="0" lvl="0" marL="0" rtl="0" algn="l">
              <a:spcBef>
                <a:spcPts val="1200"/>
              </a:spcBef>
              <a:spcAft>
                <a:spcPts val="0"/>
              </a:spcAft>
              <a:buClr>
                <a:schemeClr val="dk1"/>
              </a:buClr>
              <a:buSzPct val="47826"/>
              <a:buFont typeface="Arial"/>
              <a:buNone/>
            </a:pPr>
            <a:r>
              <a:t/>
            </a:r>
            <a:endParaRPr sz="2300"/>
          </a:p>
          <a:p>
            <a:pPr indent="0" lvl="0" marL="0" rtl="0" algn="l">
              <a:spcBef>
                <a:spcPts val="1200"/>
              </a:spcBef>
              <a:spcAft>
                <a:spcPts val="12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layfair Display"/>
                <a:ea typeface="Playfair Display"/>
                <a:cs typeface="Playfair Display"/>
                <a:sym typeface="Playfair Display"/>
              </a:rPr>
              <a:t>2</a:t>
            </a:r>
            <a:r>
              <a:rPr lang="en">
                <a:latin typeface="Playfair Display"/>
                <a:ea typeface="Playfair Display"/>
                <a:cs typeface="Playfair Display"/>
                <a:sym typeface="Playfair Display"/>
              </a:rPr>
              <a:t>. Commission/Committee Reports</a:t>
            </a:r>
            <a:endParaRPr>
              <a:latin typeface="Playfair Display"/>
              <a:ea typeface="Playfair Display"/>
              <a:cs typeface="Playfair Display"/>
              <a:sym typeface="Playfair Display"/>
            </a:endParaRPr>
          </a:p>
        </p:txBody>
      </p:sp>
      <p:sp>
        <p:nvSpPr>
          <p:cNvPr id="238" name="Google Shape;238;p40"/>
          <p:cNvSpPr txBox="1"/>
          <p:nvPr>
            <p:ph idx="1" type="body"/>
          </p:nvPr>
        </p:nvSpPr>
        <p:spPr>
          <a:xfrm>
            <a:off x="311700" y="1434450"/>
            <a:ext cx="5708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It is a </a:t>
            </a:r>
            <a:r>
              <a:rPr b="1" lang="en" sz="2000"/>
              <a:t>requirement</a:t>
            </a:r>
            <a:r>
              <a:rPr lang="en" sz="2000"/>
              <a:t> that all senators participate in at least one external or internal committee/commission. </a:t>
            </a:r>
            <a:endParaRPr sz="2000"/>
          </a:p>
          <a:p>
            <a:pPr indent="0" lvl="0" marL="0" rtl="0" algn="l">
              <a:spcBef>
                <a:spcPts val="1200"/>
              </a:spcBef>
              <a:spcAft>
                <a:spcPts val="0"/>
              </a:spcAft>
              <a:buNone/>
            </a:pPr>
            <a:r>
              <a:rPr i="1" lang="en" sz="2000"/>
              <a:t>Please fill out the interest forms if you have not!</a:t>
            </a:r>
            <a:endParaRPr i="1" sz="2000"/>
          </a:p>
          <a:p>
            <a:pPr indent="0" lvl="0" marL="0" rtl="0" algn="l">
              <a:spcBef>
                <a:spcPts val="1200"/>
              </a:spcBef>
              <a:spcAft>
                <a:spcPts val="1200"/>
              </a:spcAft>
              <a:buClr>
                <a:schemeClr val="dk1"/>
              </a:buClr>
              <a:buSzPts val="1100"/>
              <a:buFont typeface="Arial"/>
              <a:buNone/>
            </a:pPr>
            <a:r>
              <a:t/>
            </a:r>
            <a:endParaRPr/>
          </a:p>
        </p:txBody>
      </p:sp>
      <p:pic>
        <p:nvPicPr>
          <p:cNvPr id="239" name="Google Shape;239;p40"/>
          <p:cNvPicPr preferRelativeResize="0"/>
          <p:nvPr/>
        </p:nvPicPr>
        <p:blipFill>
          <a:blip r:embed="rId3">
            <a:alphaModFix/>
          </a:blip>
          <a:stretch>
            <a:fillRect/>
          </a:stretch>
        </p:blipFill>
        <p:spPr>
          <a:xfrm>
            <a:off x="6493475" y="1542113"/>
            <a:ext cx="2059275" cy="2059275"/>
          </a:xfrm>
          <a:prstGeom prst="rect">
            <a:avLst/>
          </a:prstGeom>
          <a:noFill/>
          <a:ln>
            <a:noFill/>
          </a:ln>
        </p:spPr>
      </p:pic>
      <p:sp>
        <p:nvSpPr>
          <p:cNvPr id="240" name="Google Shape;240;p40"/>
          <p:cNvSpPr txBox="1"/>
          <p:nvPr/>
        </p:nvSpPr>
        <p:spPr>
          <a:xfrm>
            <a:off x="6098557" y="3748325"/>
            <a:ext cx="28491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u="sng">
                <a:solidFill>
                  <a:srgbClr val="0097A7"/>
                </a:solidFill>
                <a:latin typeface="Crimson Text"/>
                <a:ea typeface="Crimson Text"/>
                <a:cs typeface="Crimson Text"/>
                <a:sym typeface="Crimson Text"/>
                <a:hlinkClick r:id="rId4">
                  <a:extLst>
                    <a:ext uri="{A12FA001-AC4F-418D-AE19-62706E023703}">
                      <ahyp:hlinkClr val="tx"/>
                    </a:ext>
                  </a:extLst>
                </a:hlinkClick>
              </a:rPr>
              <a:t>https://tinyurl.com/GPSS23Signup</a:t>
            </a:r>
            <a:r>
              <a:rPr lang="en">
                <a:solidFill>
                  <a:srgbClr val="3A3234"/>
                </a:solidFill>
                <a:latin typeface="Crimson Text"/>
                <a:ea typeface="Crimson Text"/>
                <a:cs typeface="Crimson Text"/>
                <a:sym typeface="Crimson Text"/>
              </a:rPr>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layfair Display"/>
                <a:ea typeface="Playfair Display"/>
                <a:cs typeface="Playfair Display"/>
                <a:sym typeface="Playfair Display"/>
              </a:rPr>
              <a:t>2</a:t>
            </a:r>
            <a:r>
              <a:rPr lang="en">
                <a:latin typeface="Playfair Display"/>
                <a:ea typeface="Playfair Display"/>
                <a:cs typeface="Playfair Display"/>
                <a:sym typeface="Playfair Display"/>
              </a:rPr>
              <a:t>. Commission/Committee Reports</a:t>
            </a:r>
            <a:endParaRPr>
              <a:latin typeface="Playfair Display"/>
              <a:ea typeface="Playfair Display"/>
              <a:cs typeface="Playfair Display"/>
              <a:sym typeface="Playfair Display"/>
            </a:endParaRPr>
          </a:p>
        </p:txBody>
      </p:sp>
      <p:sp>
        <p:nvSpPr>
          <p:cNvPr id="246" name="Google Shape;246;p41"/>
          <p:cNvSpPr txBox="1"/>
          <p:nvPr>
            <p:ph idx="1" type="body"/>
          </p:nvPr>
        </p:nvSpPr>
        <p:spPr>
          <a:xfrm>
            <a:off x="311700" y="1434450"/>
            <a:ext cx="8403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t>Open time for all reps to Commissions/Committees to give updates and have discussion.</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layfair Display"/>
                <a:ea typeface="Playfair Display"/>
                <a:cs typeface="Playfair Display"/>
                <a:sym typeface="Playfair Display"/>
              </a:rPr>
              <a:t>3</a:t>
            </a:r>
            <a:r>
              <a:rPr lang="en">
                <a:latin typeface="Playfair Display"/>
                <a:ea typeface="Playfair Display"/>
                <a:cs typeface="Playfair Display"/>
                <a:sym typeface="Playfair Display"/>
              </a:rPr>
              <a:t>. Elections: Director of Advocacy</a:t>
            </a:r>
            <a:endParaRPr>
              <a:latin typeface="Playfair Display"/>
              <a:ea typeface="Playfair Display"/>
              <a:cs typeface="Playfair Display"/>
              <a:sym typeface="Playfair Display"/>
            </a:endParaRPr>
          </a:p>
        </p:txBody>
      </p:sp>
      <p:sp>
        <p:nvSpPr>
          <p:cNvPr id="252" name="Google Shape;252;p42"/>
          <p:cNvSpPr txBox="1"/>
          <p:nvPr>
            <p:ph idx="1" type="body"/>
          </p:nvPr>
        </p:nvSpPr>
        <p:spPr>
          <a:xfrm>
            <a:off x="168000" y="1434450"/>
            <a:ext cx="8976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Elections will be held for Director of Advocacy.</a:t>
            </a:r>
            <a:endParaRPr sz="2000"/>
          </a:p>
          <a:p>
            <a:pPr indent="0" lvl="0" marL="0" rtl="0" algn="l">
              <a:spcBef>
                <a:spcPts val="1200"/>
              </a:spcBef>
              <a:spcAft>
                <a:spcPts val="0"/>
              </a:spcAft>
              <a:buNone/>
            </a:pPr>
            <a:r>
              <a:t/>
            </a:r>
            <a:endParaRPr sz="2000"/>
          </a:p>
          <a:p>
            <a:pPr indent="0" lvl="0" marL="0" rtl="0" algn="l">
              <a:spcBef>
                <a:spcPts val="1200"/>
              </a:spcBef>
              <a:spcAft>
                <a:spcPts val="1200"/>
              </a:spcAft>
              <a:buNone/>
            </a:pPr>
            <a:r>
              <a:rPr lang="en" sz="2000"/>
              <a:t>If you are interested please fill out </a:t>
            </a:r>
            <a:r>
              <a:rPr lang="en" sz="2000" u="sng">
                <a:solidFill>
                  <a:schemeClr val="hlink"/>
                </a:solidFill>
                <a:hlinkClick r:id="rId3"/>
              </a:rPr>
              <a:t>last year’s application</a:t>
            </a:r>
            <a:r>
              <a:rPr lang="en" sz="2000"/>
              <a:t> and email it to our newly appointed </a:t>
            </a:r>
            <a:r>
              <a:rPr b="1" lang="en" sz="2000"/>
              <a:t>E</a:t>
            </a:r>
            <a:r>
              <a:rPr b="1" lang="en" sz="2000"/>
              <a:t>lection</a:t>
            </a:r>
            <a:r>
              <a:rPr b="1" lang="en" sz="2000"/>
              <a:t> Czar Caroline de Jager:  </a:t>
            </a:r>
            <a:r>
              <a:rPr b="1" lang="en" sz="2000" u="sng">
                <a:solidFill>
                  <a:schemeClr val="hlink"/>
                </a:solidFill>
                <a:hlinkClick r:id="rId4"/>
              </a:rPr>
              <a:t>cdejager@vt.edu</a:t>
            </a:r>
            <a:r>
              <a:rPr b="1" lang="en" sz="2000"/>
              <a:t> by 9/14/2023</a:t>
            </a:r>
            <a:endParaRPr b="1" sz="25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3"/>
          <p:cNvSpPr txBox="1"/>
          <p:nvPr>
            <p:ph type="title"/>
          </p:nvPr>
        </p:nvSpPr>
        <p:spPr>
          <a:xfrm>
            <a:off x="0" y="445025"/>
            <a:ext cx="9144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layfair Display"/>
                <a:ea typeface="Playfair Display"/>
                <a:cs typeface="Playfair Display"/>
                <a:sym typeface="Playfair Display"/>
              </a:rPr>
              <a:t>5</a:t>
            </a:r>
            <a:r>
              <a:rPr lang="en">
                <a:latin typeface="Playfair Display"/>
                <a:ea typeface="Playfair Display"/>
                <a:cs typeface="Playfair Display"/>
                <a:sym typeface="Playfair Display"/>
              </a:rPr>
              <a:t>. New Business: </a:t>
            </a:r>
            <a:r>
              <a:rPr lang="en">
                <a:latin typeface="Playfair Display"/>
                <a:ea typeface="Playfair Display"/>
                <a:cs typeface="Playfair Display"/>
                <a:sym typeface="Playfair Display"/>
              </a:rPr>
              <a:t>Commission/Committees</a:t>
            </a:r>
            <a:endParaRPr>
              <a:latin typeface="Playfair Display"/>
              <a:ea typeface="Playfair Display"/>
              <a:cs typeface="Playfair Display"/>
              <a:sym typeface="Playfair Display"/>
            </a:endParaRPr>
          </a:p>
        </p:txBody>
      </p:sp>
      <p:sp>
        <p:nvSpPr>
          <p:cNvPr id="258" name="Google Shape;258;p43"/>
          <p:cNvSpPr txBox="1"/>
          <p:nvPr>
            <p:ph idx="1" type="body"/>
          </p:nvPr>
        </p:nvSpPr>
        <p:spPr>
          <a:xfrm>
            <a:off x="168000" y="1434450"/>
            <a:ext cx="89760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000"/>
              <a:t>Need to vote to approve GSBB members, CGPSA members, and External Committee members (</a:t>
            </a:r>
            <a:r>
              <a:rPr i="1" lang="en" sz="2000"/>
              <a:t>note that in some cases positions can be shifted based on availability, but we need to approve the member lists to give them to the university </a:t>
            </a:r>
            <a:r>
              <a:rPr i="1" lang="en" sz="2000"/>
              <a:t>administration</a:t>
            </a:r>
            <a:r>
              <a:rPr lang="en" sz="2000"/>
              <a:t>)</a:t>
            </a:r>
            <a:endParaRPr sz="2000"/>
          </a:p>
          <a:p>
            <a:pPr indent="0" lvl="0" marL="0" rtl="0" algn="l">
              <a:spcBef>
                <a:spcPts val="1200"/>
              </a:spcBef>
              <a:spcAft>
                <a:spcPts val="0"/>
              </a:spcAft>
              <a:buNone/>
            </a:pPr>
            <a:r>
              <a:rPr lang="en" sz="2000"/>
              <a:t>Parliamentarian</a:t>
            </a:r>
            <a:r>
              <a:rPr lang="en" sz="2000"/>
              <a:t>: Ranald Adams</a:t>
            </a:r>
            <a:endParaRPr sz="2000"/>
          </a:p>
          <a:p>
            <a:pPr indent="0" lvl="0" marL="0" rtl="0" algn="l">
              <a:spcBef>
                <a:spcPts val="1200"/>
              </a:spcBef>
              <a:spcAft>
                <a:spcPts val="0"/>
              </a:spcAft>
              <a:buNone/>
            </a:pPr>
            <a:r>
              <a:t/>
            </a:r>
            <a:endParaRPr sz="2000"/>
          </a:p>
          <a:p>
            <a:pPr indent="0" lvl="0" marL="0" rtl="0" algn="l">
              <a:spcBef>
                <a:spcPts val="1200"/>
              </a:spcBef>
              <a:spcAft>
                <a:spcPts val="0"/>
              </a:spcAft>
              <a:buNone/>
            </a:pPr>
            <a:r>
              <a:rPr lang="en" sz="2000"/>
              <a:t>Link to Current Committee Assignments:</a:t>
            </a:r>
            <a:endParaRPr sz="2000"/>
          </a:p>
          <a:p>
            <a:pPr indent="0" lvl="0" marL="0" rtl="0" algn="l">
              <a:spcBef>
                <a:spcPts val="1200"/>
              </a:spcBef>
              <a:spcAft>
                <a:spcPts val="1200"/>
              </a:spcAft>
              <a:buNone/>
            </a:pPr>
            <a:r>
              <a:rPr lang="en" sz="2000" u="sng">
                <a:solidFill>
                  <a:schemeClr val="hlink"/>
                </a:solidFill>
                <a:hlinkClick r:id="rId3"/>
              </a:rPr>
              <a:t>https://docs.google.com/spreadsheets/d/1RC9z7DDYLY0-57JOLbeVvwuSMHQGaqzVDtqKjHomcxw/edit?usp=sharing</a:t>
            </a:r>
            <a:r>
              <a:rPr lang="en" sz="2000"/>
              <a:t> </a:t>
            </a: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6"/>
          <p:cNvSpPr txBox="1"/>
          <p:nvPr>
            <p:ph type="ctrTitle"/>
          </p:nvPr>
        </p:nvSpPr>
        <p:spPr>
          <a:xfrm>
            <a:off x="311708" y="7982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800">
                <a:latin typeface="Playfair Display"/>
                <a:ea typeface="Playfair Display"/>
                <a:cs typeface="Playfair Display"/>
                <a:sym typeface="Playfair Display"/>
              </a:rPr>
              <a:t>Senate Meeting</a:t>
            </a:r>
            <a:endParaRPr sz="4800">
              <a:latin typeface="Playfair Display"/>
              <a:ea typeface="Playfair Display"/>
              <a:cs typeface="Playfair Display"/>
              <a:sym typeface="Playfair Display"/>
            </a:endParaRPr>
          </a:p>
        </p:txBody>
      </p:sp>
      <p:sp>
        <p:nvSpPr>
          <p:cNvPr id="136" name="Google Shape;136;p26"/>
          <p:cNvSpPr txBox="1"/>
          <p:nvPr>
            <p:ph idx="1" type="subTitle"/>
          </p:nvPr>
        </p:nvSpPr>
        <p:spPr>
          <a:xfrm>
            <a:off x="311700" y="21693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100">
                <a:solidFill>
                  <a:schemeClr val="accent5"/>
                </a:solidFill>
                <a:latin typeface="Lato"/>
                <a:ea typeface="Lato"/>
                <a:cs typeface="Lato"/>
                <a:sym typeface="Lato"/>
              </a:rPr>
              <a:t>7</a:t>
            </a:r>
            <a:r>
              <a:rPr lang="en" sz="2100">
                <a:solidFill>
                  <a:schemeClr val="accent5"/>
                </a:solidFill>
                <a:latin typeface="Lato"/>
                <a:ea typeface="Lato"/>
                <a:cs typeface="Lato"/>
                <a:sym typeface="Lato"/>
              </a:rPr>
              <a:t>th September, 2023</a:t>
            </a:r>
            <a:endParaRPr sz="2100">
              <a:solidFill>
                <a:schemeClr val="accent5"/>
              </a:solidFill>
              <a:latin typeface="Lato"/>
              <a:ea typeface="Lato"/>
              <a:cs typeface="Lato"/>
              <a:sym typeface="Lato"/>
            </a:endParaRPr>
          </a:p>
        </p:txBody>
      </p:sp>
      <p:sp>
        <p:nvSpPr>
          <p:cNvPr id="137" name="Google Shape;137;p26"/>
          <p:cNvSpPr txBox="1"/>
          <p:nvPr/>
        </p:nvSpPr>
        <p:spPr>
          <a:xfrm>
            <a:off x="1600375" y="4175950"/>
            <a:ext cx="5686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latin typeface="Crimson Text"/>
                <a:ea typeface="Crimson Text"/>
                <a:cs typeface="Crimson Text"/>
                <a:sym typeface="Crimson Text"/>
              </a:rPr>
              <a:t>Slides Link:</a:t>
            </a:r>
            <a:endParaRPr sz="1500">
              <a:solidFill>
                <a:schemeClr val="lt1"/>
              </a:solidFill>
              <a:latin typeface="Crimson Text"/>
              <a:ea typeface="Crimson Text"/>
              <a:cs typeface="Crimson Text"/>
              <a:sym typeface="Crimson Text"/>
            </a:endParaRPr>
          </a:p>
        </p:txBody>
      </p:sp>
      <p:sp>
        <p:nvSpPr>
          <p:cNvPr id="138" name="Google Shape;138;p26"/>
          <p:cNvSpPr txBox="1"/>
          <p:nvPr>
            <p:ph idx="4294967295" type="body"/>
          </p:nvPr>
        </p:nvSpPr>
        <p:spPr>
          <a:xfrm>
            <a:off x="1697525" y="4209250"/>
            <a:ext cx="3138300" cy="382200"/>
          </a:xfrm>
          <a:prstGeom prst="rect">
            <a:avLst/>
          </a:prstGeom>
        </p:spPr>
        <p:txBody>
          <a:bodyPr anchorCtr="0" anchor="t" bIns="91425" lIns="91425" spcFirstLastPara="1" rIns="91425" wrap="square" tIns="91425">
            <a:noAutofit/>
          </a:bodyPr>
          <a:lstStyle/>
          <a:p>
            <a:pPr indent="0" lvl="0" marL="457200" rtl="0" algn="ctr">
              <a:lnSpc>
                <a:spcPct val="150000"/>
              </a:lnSpc>
              <a:spcBef>
                <a:spcPts val="0"/>
              </a:spcBef>
              <a:spcAft>
                <a:spcPts val="0"/>
              </a:spcAft>
              <a:buNone/>
            </a:pPr>
            <a:r>
              <a:t/>
            </a:r>
            <a:endParaRPr sz="1100">
              <a:latin typeface="Lato"/>
              <a:ea typeface="Lato"/>
              <a:cs typeface="Lato"/>
              <a:sym typeface="Lato"/>
            </a:endParaRPr>
          </a:p>
        </p:txBody>
      </p:sp>
      <p:sp>
        <p:nvSpPr>
          <p:cNvPr id="139" name="Google Shape;139;p26"/>
          <p:cNvSpPr txBox="1"/>
          <p:nvPr>
            <p:ph idx="4294967295" type="body"/>
          </p:nvPr>
        </p:nvSpPr>
        <p:spPr>
          <a:xfrm>
            <a:off x="2666950" y="4511150"/>
            <a:ext cx="3138300" cy="382200"/>
          </a:xfrm>
          <a:prstGeom prst="rect">
            <a:avLst/>
          </a:prstGeom>
        </p:spPr>
        <p:txBody>
          <a:bodyPr anchorCtr="0" anchor="t" bIns="91425" lIns="91425" spcFirstLastPara="1" rIns="91425" wrap="square" tIns="91425">
            <a:noAutofit/>
          </a:bodyPr>
          <a:lstStyle/>
          <a:p>
            <a:pPr indent="0" lvl="0" marL="0" rtl="0" algn="l">
              <a:lnSpc>
                <a:spcPct val="60000"/>
              </a:lnSpc>
              <a:spcBef>
                <a:spcPts val="0"/>
              </a:spcBef>
              <a:spcAft>
                <a:spcPts val="1200"/>
              </a:spcAft>
              <a:buClr>
                <a:schemeClr val="dk1"/>
              </a:buClr>
              <a:buSzPts val="1100"/>
              <a:buFont typeface="Arial"/>
              <a:buNone/>
            </a:pPr>
            <a:r>
              <a:rPr lang="en" sz="1100" u="sng">
                <a:solidFill>
                  <a:schemeClr val="hlink"/>
                </a:solidFill>
                <a:latin typeface="Lato"/>
                <a:ea typeface="Lato"/>
                <a:cs typeface="Lato"/>
                <a:sym typeface="Lato"/>
                <a:hlinkClick r:id="rId3"/>
              </a:rPr>
              <a:t>https://tinyurl.com/GPSS090723SignIn</a:t>
            </a:r>
            <a:r>
              <a:rPr lang="en" sz="1100">
                <a:solidFill>
                  <a:schemeClr val="lt1"/>
                </a:solidFill>
                <a:latin typeface="Lato"/>
                <a:ea typeface="Lato"/>
                <a:cs typeface="Lato"/>
                <a:sym typeface="Lato"/>
              </a:rPr>
              <a:t> </a:t>
            </a:r>
            <a:endParaRPr sz="200">
              <a:latin typeface="Lato"/>
              <a:ea typeface="Lato"/>
              <a:cs typeface="Lato"/>
              <a:sym typeface="Lato"/>
            </a:endParaRPr>
          </a:p>
        </p:txBody>
      </p:sp>
      <p:sp>
        <p:nvSpPr>
          <p:cNvPr id="140" name="Google Shape;140;p26"/>
          <p:cNvSpPr txBox="1"/>
          <p:nvPr/>
        </p:nvSpPr>
        <p:spPr>
          <a:xfrm>
            <a:off x="2547325" y="4643525"/>
            <a:ext cx="2864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latin typeface="Crimson Text"/>
              <a:ea typeface="Crimson Text"/>
              <a:cs typeface="Crimson Text"/>
              <a:sym typeface="Crimson Tex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4"/>
          <p:cNvSpPr txBox="1"/>
          <p:nvPr>
            <p:ph type="title"/>
          </p:nvPr>
        </p:nvSpPr>
        <p:spPr>
          <a:xfrm>
            <a:off x="0" y="445025"/>
            <a:ext cx="9144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layfair Display"/>
                <a:ea typeface="Playfair Display"/>
                <a:cs typeface="Playfair Display"/>
                <a:sym typeface="Playfair Display"/>
              </a:rPr>
              <a:t>5. New Business: Commission/Committees</a:t>
            </a:r>
            <a:endParaRPr>
              <a:latin typeface="Playfair Display"/>
              <a:ea typeface="Playfair Display"/>
              <a:cs typeface="Playfair Display"/>
              <a:sym typeface="Playfair Display"/>
            </a:endParaRPr>
          </a:p>
        </p:txBody>
      </p:sp>
      <p:sp>
        <p:nvSpPr>
          <p:cNvPr id="264" name="Google Shape;264;p44"/>
          <p:cNvSpPr txBox="1"/>
          <p:nvPr>
            <p:ph idx="1" type="body"/>
          </p:nvPr>
        </p:nvSpPr>
        <p:spPr>
          <a:xfrm>
            <a:off x="84000" y="1404825"/>
            <a:ext cx="8976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t>Vote now: </a:t>
            </a:r>
            <a:endParaRPr sz="2000"/>
          </a:p>
        </p:txBody>
      </p:sp>
      <p:sp>
        <p:nvSpPr>
          <p:cNvPr id="265" name="Google Shape;265;p44"/>
          <p:cNvSpPr txBox="1"/>
          <p:nvPr/>
        </p:nvSpPr>
        <p:spPr>
          <a:xfrm>
            <a:off x="2761175" y="4268950"/>
            <a:ext cx="4451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u="sng">
                <a:solidFill>
                  <a:schemeClr val="hlink"/>
                </a:solidFill>
                <a:hlinkClick r:id="rId3"/>
              </a:rPr>
              <a:t>https://tinyurl.com/Vote9-7-23</a:t>
            </a:r>
            <a:r>
              <a:rPr lang="en"/>
              <a:t> </a:t>
            </a:r>
            <a:endParaRPr/>
          </a:p>
        </p:txBody>
      </p:sp>
      <p:pic>
        <p:nvPicPr>
          <p:cNvPr id="266" name="Google Shape;266;p44"/>
          <p:cNvPicPr preferRelativeResize="0"/>
          <p:nvPr/>
        </p:nvPicPr>
        <p:blipFill>
          <a:blip r:embed="rId4">
            <a:alphaModFix/>
          </a:blip>
          <a:stretch>
            <a:fillRect/>
          </a:stretch>
        </p:blipFill>
        <p:spPr>
          <a:xfrm>
            <a:off x="3305175" y="1655200"/>
            <a:ext cx="2533650" cy="25336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5"/>
          <p:cNvSpPr txBox="1"/>
          <p:nvPr>
            <p:ph type="title"/>
          </p:nvPr>
        </p:nvSpPr>
        <p:spPr>
          <a:xfrm>
            <a:off x="0" y="445025"/>
            <a:ext cx="9144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layfair Display"/>
                <a:ea typeface="Playfair Display"/>
                <a:cs typeface="Playfair Display"/>
                <a:sym typeface="Playfair Display"/>
              </a:rPr>
              <a:t>5. New Business: Bylaws 1st Reading</a:t>
            </a:r>
            <a:endParaRPr>
              <a:latin typeface="Playfair Display"/>
              <a:ea typeface="Playfair Display"/>
              <a:cs typeface="Playfair Display"/>
              <a:sym typeface="Playfair Display"/>
            </a:endParaRPr>
          </a:p>
        </p:txBody>
      </p:sp>
      <p:sp>
        <p:nvSpPr>
          <p:cNvPr id="272" name="Google Shape;272;p45"/>
          <p:cNvSpPr txBox="1"/>
          <p:nvPr>
            <p:ph idx="1" type="body"/>
          </p:nvPr>
        </p:nvSpPr>
        <p:spPr>
          <a:xfrm>
            <a:off x="168000" y="1434450"/>
            <a:ext cx="8976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A new addition section 3.4 was suggested in light of recent developments regarding the sharing of data (which previous E-board’s have done in the past with relevant entities)</a:t>
            </a:r>
            <a:endParaRPr sz="2000"/>
          </a:p>
          <a:p>
            <a:pPr indent="0" lvl="0" marL="0" rtl="0" algn="l">
              <a:spcBef>
                <a:spcPts val="1200"/>
              </a:spcBef>
              <a:spcAft>
                <a:spcPts val="0"/>
              </a:spcAft>
              <a:buNone/>
            </a:pPr>
            <a:r>
              <a:t/>
            </a:r>
            <a:endParaRPr sz="2000"/>
          </a:p>
          <a:p>
            <a:pPr indent="0" lvl="0" marL="0" rtl="0" algn="l">
              <a:spcBef>
                <a:spcPts val="1200"/>
              </a:spcBef>
              <a:spcAft>
                <a:spcPts val="1200"/>
              </a:spcAft>
              <a:buNone/>
            </a:pPr>
            <a:r>
              <a:rPr lang="en" sz="2000" u="sng">
                <a:solidFill>
                  <a:schemeClr val="hlink"/>
                </a:solidFill>
                <a:hlinkClick r:id="rId3"/>
              </a:rPr>
              <a:t>https://docs.google.com/document/d/1o_6VlY8Fa68F9do05ayq8B8T5CS58I08B7dNq_GPNC8/edit?usp=sharing</a:t>
            </a:r>
            <a:r>
              <a:rPr lang="en" sz="2000"/>
              <a:t> </a:t>
            </a:r>
            <a:endParaRPr sz="2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6"/>
          <p:cNvSpPr txBox="1"/>
          <p:nvPr>
            <p:ph type="title"/>
          </p:nvPr>
        </p:nvSpPr>
        <p:spPr>
          <a:xfrm>
            <a:off x="0" y="445025"/>
            <a:ext cx="9144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layfair Display"/>
                <a:ea typeface="Playfair Display"/>
                <a:cs typeface="Playfair Display"/>
                <a:sym typeface="Playfair Display"/>
              </a:rPr>
              <a:t>5. New Business: VT GLU</a:t>
            </a:r>
            <a:endParaRPr>
              <a:latin typeface="Playfair Display"/>
              <a:ea typeface="Playfair Display"/>
              <a:cs typeface="Playfair Display"/>
              <a:sym typeface="Playfair Display"/>
            </a:endParaRPr>
          </a:p>
        </p:txBody>
      </p:sp>
      <p:sp>
        <p:nvSpPr>
          <p:cNvPr id="278" name="Google Shape;278;p46"/>
          <p:cNvSpPr txBox="1"/>
          <p:nvPr>
            <p:ph idx="1" type="body"/>
          </p:nvPr>
        </p:nvSpPr>
        <p:spPr>
          <a:xfrm>
            <a:off x="168000" y="1434450"/>
            <a:ext cx="8976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Statement of support for the new Virginia Tech Graduate Labor Union (VT GLU)</a:t>
            </a:r>
            <a:endParaRPr sz="2000"/>
          </a:p>
          <a:p>
            <a:pPr indent="0" lvl="0" marL="0" rtl="0" algn="l">
              <a:spcBef>
                <a:spcPts val="1200"/>
              </a:spcBef>
              <a:spcAft>
                <a:spcPts val="0"/>
              </a:spcAft>
              <a:buNone/>
            </a:pPr>
            <a:r>
              <a:t/>
            </a:r>
            <a:endParaRPr sz="2000"/>
          </a:p>
          <a:p>
            <a:pPr indent="0" lvl="0" marL="0" rtl="0" algn="l">
              <a:spcBef>
                <a:spcPts val="1200"/>
              </a:spcBef>
              <a:spcAft>
                <a:spcPts val="1200"/>
              </a:spcAft>
              <a:buNone/>
            </a:pPr>
            <a:r>
              <a:rPr b="1" lang="en" sz="2000"/>
              <a:t>Open for discussion: </a:t>
            </a:r>
            <a:r>
              <a:rPr lang="en" sz="2000" u="sng">
                <a:solidFill>
                  <a:schemeClr val="hlink"/>
                </a:solidFill>
                <a:hlinkClick r:id="rId3"/>
              </a:rPr>
              <a:t>https://docs.google.com/document/d/1n0uWe4Xf8TFKPpgNL3ll9INsolWWeij0ucvyhfo65yo/edit?usp=sharing</a:t>
            </a:r>
            <a:r>
              <a:rPr lang="en" sz="2000"/>
              <a:t> </a:t>
            </a:r>
            <a:endParaRPr sz="2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layfair Display"/>
                <a:ea typeface="Playfair Display"/>
                <a:cs typeface="Playfair Display"/>
                <a:sym typeface="Playfair Display"/>
              </a:rPr>
              <a:t>Closing Remarks: Communication</a:t>
            </a:r>
            <a:endParaRPr>
              <a:latin typeface="Playfair Display"/>
              <a:ea typeface="Playfair Display"/>
              <a:cs typeface="Playfair Display"/>
              <a:sym typeface="Playfair Display"/>
            </a:endParaRPr>
          </a:p>
        </p:txBody>
      </p:sp>
      <p:sp>
        <p:nvSpPr>
          <p:cNvPr id="284" name="Google Shape;284;p47"/>
          <p:cNvSpPr txBox="1"/>
          <p:nvPr>
            <p:ph idx="1" type="body"/>
          </p:nvPr>
        </p:nvSpPr>
        <p:spPr>
          <a:xfrm>
            <a:off x="311700" y="1434450"/>
            <a:ext cx="86775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2200"/>
              <a:t>All Senators are expected to communicate with your constituents</a:t>
            </a:r>
            <a:r>
              <a:rPr lang="en" sz="2600"/>
              <a:t>. </a:t>
            </a:r>
            <a:endParaRPr sz="2600"/>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285" name="Google Shape;285;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86" name="Google Shape;286;p47"/>
          <p:cNvPicPr preferRelativeResize="0"/>
          <p:nvPr/>
        </p:nvPicPr>
        <p:blipFill>
          <a:blip r:embed="rId3">
            <a:alphaModFix/>
          </a:blip>
          <a:stretch>
            <a:fillRect/>
          </a:stretch>
        </p:blipFill>
        <p:spPr>
          <a:xfrm>
            <a:off x="4032575" y="2309476"/>
            <a:ext cx="5111426" cy="2405000"/>
          </a:xfrm>
          <a:prstGeom prst="rect">
            <a:avLst/>
          </a:prstGeom>
          <a:noFill/>
          <a:ln>
            <a:noFill/>
          </a:ln>
        </p:spPr>
      </p:pic>
      <p:sp>
        <p:nvSpPr>
          <p:cNvPr id="287" name="Google Shape;287;p47"/>
          <p:cNvSpPr txBox="1"/>
          <p:nvPr/>
        </p:nvSpPr>
        <p:spPr>
          <a:xfrm>
            <a:off x="0" y="2171550"/>
            <a:ext cx="41964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Crimson Text"/>
              <a:buAutoNum type="arabicPeriod"/>
            </a:pPr>
            <a:r>
              <a:rPr lang="en" sz="2000">
                <a:latin typeface="Crimson Text"/>
                <a:ea typeface="Crimson Text"/>
                <a:cs typeface="Crimson Text"/>
                <a:sym typeface="Crimson Text"/>
              </a:rPr>
              <a:t>Send out Senate Brief to everyone</a:t>
            </a:r>
            <a:endParaRPr sz="2000">
              <a:latin typeface="Crimson Text"/>
              <a:ea typeface="Crimson Text"/>
              <a:cs typeface="Crimson Text"/>
              <a:sym typeface="Crimson Text"/>
            </a:endParaRPr>
          </a:p>
          <a:p>
            <a:pPr indent="-355600" lvl="0" marL="457200" rtl="0" algn="l">
              <a:spcBef>
                <a:spcPts val="0"/>
              </a:spcBef>
              <a:spcAft>
                <a:spcPts val="0"/>
              </a:spcAft>
              <a:buSzPts val="2000"/>
              <a:buFont typeface="Crimson Text"/>
              <a:buAutoNum type="arabicPeriod"/>
            </a:pPr>
            <a:r>
              <a:rPr lang="en" sz="2000">
                <a:latin typeface="Crimson Text"/>
                <a:ea typeface="Crimson Text"/>
                <a:cs typeface="Crimson Text"/>
                <a:sym typeface="Crimson Text"/>
              </a:rPr>
              <a:t>Anonymous Feedback Form</a:t>
            </a:r>
            <a:endParaRPr sz="2000">
              <a:latin typeface="Crimson Text"/>
              <a:ea typeface="Crimson Text"/>
              <a:cs typeface="Crimson Text"/>
              <a:sym typeface="Crimson Tex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layfair Display"/>
                <a:ea typeface="Playfair Display"/>
                <a:cs typeface="Playfair Display"/>
                <a:sym typeface="Playfair Display"/>
              </a:rPr>
              <a:t>Conclusion</a:t>
            </a:r>
            <a:endParaRPr>
              <a:latin typeface="Playfair Display"/>
              <a:ea typeface="Playfair Display"/>
              <a:cs typeface="Playfair Display"/>
              <a:sym typeface="Playfair Display"/>
            </a:endParaRPr>
          </a:p>
        </p:txBody>
      </p:sp>
      <p:sp>
        <p:nvSpPr>
          <p:cNvPr id="293" name="Google Shape;293;p48"/>
          <p:cNvSpPr txBox="1"/>
          <p:nvPr>
            <p:ph idx="1" type="body"/>
          </p:nvPr>
        </p:nvSpPr>
        <p:spPr>
          <a:xfrm>
            <a:off x="260700" y="1434450"/>
            <a:ext cx="5266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lang="en"/>
              <a:t>Motion to Adjourn!</a:t>
            </a:r>
            <a:endParaRPr/>
          </a:p>
        </p:txBody>
      </p:sp>
      <p:pic>
        <p:nvPicPr>
          <p:cNvPr id="294" name="Google Shape;294;p48"/>
          <p:cNvPicPr preferRelativeResize="0"/>
          <p:nvPr/>
        </p:nvPicPr>
        <p:blipFill>
          <a:blip r:embed="rId3">
            <a:alphaModFix/>
          </a:blip>
          <a:stretch>
            <a:fillRect/>
          </a:stretch>
        </p:blipFill>
        <p:spPr>
          <a:xfrm>
            <a:off x="6280925" y="1663050"/>
            <a:ext cx="2160226" cy="2160226"/>
          </a:xfrm>
          <a:prstGeom prst="rect">
            <a:avLst/>
          </a:prstGeom>
          <a:noFill/>
          <a:ln>
            <a:noFill/>
          </a:ln>
        </p:spPr>
      </p:pic>
      <p:sp>
        <p:nvSpPr>
          <p:cNvPr id="295" name="Google Shape;295;p48"/>
          <p:cNvSpPr txBox="1"/>
          <p:nvPr/>
        </p:nvSpPr>
        <p:spPr>
          <a:xfrm>
            <a:off x="5827750" y="4402975"/>
            <a:ext cx="3130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rimson Text"/>
                <a:ea typeface="Crimson Text"/>
                <a:cs typeface="Crimson Text"/>
                <a:sym typeface="Crimson Text"/>
              </a:rPr>
              <a:t>Public GPSS Discord for all grad students:</a:t>
            </a:r>
            <a:endParaRPr>
              <a:latin typeface="Crimson Text"/>
              <a:ea typeface="Crimson Text"/>
              <a:cs typeface="Crimson Text"/>
              <a:sym typeface="Crimson Text"/>
            </a:endParaRPr>
          </a:p>
          <a:p>
            <a:pPr indent="0" lvl="0" marL="0" rtl="0" algn="l">
              <a:spcBef>
                <a:spcPts val="0"/>
              </a:spcBef>
              <a:spcAft>
                <a:spcPts val="0"/>
              </a:spcAft>
              <a:buNone/>
            </a:pPr>
            <a:r>
              <a:rPr lang="en" u="sng">
                <a:solidFill>
                  <a:schemeClr val="hlink"/>
                </a:solidFill>
                <a:latin typeface="Crimson Text"/>
                <a:ea typeface="Crimson Text"/>
                <a:cs typeface="Crimson Text"/>
                <a:sym typeface="Crimson Text"/>
                <a:hlinkClick r:id="rId4"/>
              </a:rPr>
              <a:t>tinyurl.com/GPSS22GradDiscord</a:t>
            </a:r>
            <a:endParaRPr>
              <a:latin typeface="Crimson Text"/>
              <a:ea typeface="Crimson Text"/>
              <a:cs typeface="Crimson Text"/>
              <a:sym typeface="Crimson Text"/>
            </a:endParaRPr>
          </a:p>
          <a:p>
            <a:pPr indent="0" lvl="0" marL="0" rtl="0" algn="l">
              <a:spcBef>
                <a:spcPts val="0"/>
              </a:spcBef>
              <a:spcAft>
                <a:spcPts val="0"/>
              </a:spcAft>
              <a:buNone/>
            </a:pPr>
            <a:r>
              <a:t/>
            </a:r>
            <a:endParaRPr>
              <a:latin typeface="Crimson Text"/>
              <a:ea typeface="Crimson Text"/>
              <a:cs typeface="Crimson Text"/>
              <a:sym typeface="Crimson Text"/>
            </a:endParaRPr>
          </a:p>
        </p:txBody>
      </p:sp>
      <p:cxnSp>
        <p:nvCxnSpPr>
          <p:cNvPr id="296" name="Google Shape;296;p48"/>
          <p:cNvCxnSpPr/>
          <p:nvPr/>
        </p:nvCxnSpPr>
        <p:spPr>
          <a:xfrm rot="10800000">
            <a:off x="5727488" y="1449750"/>
            <a:ext cx="27900" cy="3385800"/>
          </a:xfrm>
          <a:prstGeom prst="straightConnector1">
            <a:avLst/>
          </a:prstGeom>
          <a:noFill/>
          <a:ln cap="flat" cmpd="sng" w="9525">
            <a:solidFill>
              <a:schemeClr val="accent5"/>
            </a:solidFill>
            <a:prstDash val="solid"/>
            <a:round/>
            <a:headEnd len="med" w="med" type="none"/>
            <a:tailEnd len="med" w="med" type="none"/>
          </a:ln>
        </p:spPr>
      </p:cxnSp>
      <p:sp>
        <p:nvSpPr>
          <p:cNvPr id="297" name="Google Shape;297;p48"/>
          <p:cNvSpPr txBox="1"/>
          <p:nvPr/>
        </p:nvSpPr>
        <p:spPr>
          <a:xfrm>
            <a:off x="6381988" y="1242275"/>
            <a:ext cx="1958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latin typeface="Crimson Text"/>
                <a:ea typeface="Crimson Text"/>
                <a:cs typeface="Crimson Text"/>
                <a:sym typeface="Crimson Text"/>
              </a:rPr>
              <a:t>Senate Discord:</a:t>
            </a:r>
            <a:endParaRPr b="1" sz="2100">
              <a:latin typeface="Crimson Text"/>
              <a:ea typeface="Crimson Text"/>
              <a:cs typeface="Crimson Text"/>
              <a:sym typeface="Crimson Text"/>
            </a:endParaRPr>
          </a:p>
        </p:txBody>
      </p:sp>
      <p:sp>
        <p:nvSpPr>
          <p:cNvPr id="298" name="Google Shape;298;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99" name="Google Shape;299;p48"/>
          <p:cNvSpPr txBox="1"/>
          <p:nvPr/>
        </p:nvSpPr>
        <p:spPr>
          <a:xfrm>
            <a:off x="110700" y="2619300"/>
            <a:ext cx="5566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latin typeface="Crimson Text"/>
                <a:ea typeface="Crimson Text"/>
                <a:cs typeface="Crimson Text"/>
                <a:sym typeface="Crimson Text"/>
              </a:rPr>
              <a:t>Follow us on Instagram and Twitter:</a:t>
            </a:r>
            <a:endParaRPr sz="2800">
              <a:latin typeface="Crimson Text"/>
              <a:ea typeface="Crimson Text"/>
              <a:cs typeface="Crimson Text"/>
              <a:sym typeface="Crimson Text"/>
            </a:endParaRPr>
          </a:p>
          <a:p>
            <a:pPr indent="0" lvl="0" marL="0" rtl="0" algn="ctr">
              <a:spcBef>
                <a:spcPts val="0"/>
              </a:spcBef>
              <a:spcAft>
                <a:spcPts val="0"/>
              </a:spcAft>
              <a:buNone/>
            </a:pPr>
            <a:r>
              <a:rPr b="1" lang="en" sz="2800">
                <a:solidFill>
                  <a:schemeClr val="accent4"/>
                </a:solidFill>
                <a:latin typeface="Crimson Text"/>
                <a:ea typeface="Crimson Text"/>
                <a:cs typeface="Crimson Text"/>
                <a:sym typeface="Crimson Text"/>
              </a:rPr>
              <a:t>@vtgpss </a:t>
            </a:r>
            <a:endParaRPr b="1" sz="2800">
              <a:solidFill>
                <a:schemeClr val="accent4"/>
              </a:solidFill>
              <a:latin typeface="Crimson Text"/>
              <a:ea typeface="Crimson Text"/>
              <a:cs typeface="Crimson Text"/>
              <a:sym typeface="Crimson Tex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7"/>
          <p:cNvSpPr txBox="1"/>
          <p:nvPr>
            <p:ph type="title"/>
          </p:nvPr>
        </p:nvSpPr>
        <p:spPr>
          <a:xfrm>
            <a:off x="3041000" y="0"/>
            <a:ext cx="4676400" cy="841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latin typeface="Playfair Display"/>
                <a:ea typeface="Playfair Display"/>
                <a:cs typeface="Playfair Display"/>
                <a:sym typeface="Playfair Display"/>
              </a:rPr>
              <a:t>Meeting Agenda</a:t>
            </a:r>
            <a:endParaRPr>
              <a:solidFill>
                <a:schemeClr val="accent5"/>
              </a:solidFill>
              <a:latin typeface="Playfair Display"/>
              <a:ea typeface="Playfair Display"/>
              <a:cs typeface="Playfair Display"/>
              <a:sym typeface="Playfair Display"/>
            </a:endParaRPr>
          </a:p>
        </p:txBody>
      </p:sp>
      <p:sp>
        <p:nvSpPr>
          <p:cNvPr id="146" name="Google Shape;146;p27"/>
          <p:cNvSpPr txBox="1"/>
          <p:nvPr>
            <p:ph idx="4294967295" type="body"/>
          </p:nvPr>
        </p:nvSpPr>
        <p:spPr>
          <a:xfrm>
            <a:off x="1676600" y="722350"/>
            <a:ext cx="7405200" cy="4074900"/>
          </a:xfrm>
          <a:prstGeom prst="rect">
            <a:avLst/>
          </a:prstGeom>
          <a:ln>
            <a:noFill/>
          </a:ln>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Clr>
                <a:schemeClr val="accent4"/>
              </a:buClr>
              <a:buSzPts val="1600"/>
              <a:buFont typeface="Lato"/>
              <a:buAutoNum type="arabicPeriod"/>
            </a:pPr>
            <a:r>
              <a:rPr lang="en" sz="1600">
                <a:latin typeface="Lato"/>
                <a:ea typeface="Lato"/>
                <a:cs typeface="Lato"/>
                <a:sym typeface="Lato"/>
              </a:rPr>
              <a:t>Opening remarks &amp; senator sign-in</a:t>
            </a:r>
            <a:endParaRPr sz="1600">
              <a:latin typeface="Lato"/>
              <a:ea typeface="Lato"/>
              <a:cs typeface="Lato"/>
              <a:sym typeface="Lato"/>
            </a:endParaRPr>
          </a:p>
          <a:p>
            <a:pPr indent="-330200" lvl="0" marL="457200" rtl="0" algn="l">
              <a:lnSpc>
                <a:spcPct val="150000"/>
              </a:lnSpc>
              <a:spcBef>
                <a:spcPts val="0"/>
              </a:spcBef>
              <a:spcAft>
                <a:spcPts val="0"/>
              </a:spcAft>
              <a:buClr>
                <a:schemeClr val="accent4"/>
              </a:buClr>
              <a:buSzPts val="1600"/>
              <a:buFont typeface="Lato"/>
              <a:buAutoNum type="arabicPeriod"/>
            </a:pPr>
            <a:r>
              <a:rPr lang="en" sz="1600">
                <a:latin typeface="Lato"/>
                <a:ea typeface="Lato"/>
                <a:cs typeface="Lato"/>
                <a:sym typeface="Lato"/>
              </a:rPr>
              <a:t>Reports:</a:t>
            </a:r>
            <a:endParaRPr sz="1600">
              <a:latin typeface="Lato"/>
              <a:ea typeface="Lato"/>
              <a:cs typeface="Lato"/>
              <a:sym typeface="Lato"/>
            </a:endParaRPr>
          </a:p>
          <a:p>
            <a:pPr indent="-330200" lvl="1" marL="914400" rtl="0" algn="l">
              <a:lnSpc>
                <a:spcPct val="150000"/>
              </a:lnSpc>
              <a:spcBef>
                <a:spcPts val="0"/>
              </a:spcBef>
              <a:spcAft>
                <a:spcPts val="0"/>
              </a:spcAft>
              <a:buSzPts val="1600"/>
              <a:buFont typeface="Lato"/>
              <a:buChar char="◆"/>
            </a:pPr>
            <a:r>
              <a:rPr lang="en" sz="1600">
                <a:latin typeface="Lato"/>
                <a:ea typeface="Lato"/>
                <a:cs typeface="Lato"/>
                <a:sym typeface="Lato"/>
              </a:rPr>
              <a:t>Exec Board Updates</a:t>
            </a:r>
            <a:endParaRPr sz="1600">
              <a:latin typeface="Lato"/>
              <a:ea typeface="Lato"/>
              <a:cs typeface="Lato"/>
              <a:sym typeface="Lato"/>
            </a:endParaRPr>
          </a:p>
          <a:p>
            <a:pPr indent="-330200" lvl="1" marL="914400" rtl="0" algn="l">
              <a:lnSpc>
                <a:spcPct val="150000"/>
              </a:lnSpc>
              <a:spcBef>
                <a:spcPts val="0"/>
              </a:spcBef>
              <a:spcAft>
                <a:spcPts val="0"/>
              </a:spcAft>
              <a:buSzPts val="1600"/>
              <a:buFont typeface="Lato"/>
              <a:buChar char="◆"/>
            </a:pPr>
            <a:r>
              <a:rPr lang="en" sz="1600">
                <a:latin typeface="Lato"/>
                <a:ea typeface="Lato"/>
                <a:cs typeface="Lato"/>
                <a:sym typeface="Lato"/>
              </a:rPr>
              <a:t>Other updates</a:t>
            </a:r>
            <a:endParaRPr sz="1600">
              <a:latin typeface="Lato"/>
              <a:ea typeface="Lato"/>
              <a:cs typeface="Lato"/>
              <a:sym typeface="Lato"/>
            </a:endParaRPr>
          </a:p>
          <a:p>
            <a:pPr indent="-330200" lvl="0" marL="457200" rtl="0" algn="l">
              <a:lnSpc>
                <a:spcPct val="150000"/>
              </a:lnSpc>
              <a:spcBef>
                <a:spcPts val="0"/>
              </a:spcBef>
              <a:spcAft>
                <a:spcPts val="0"/>
              </a:spcAft>
              <a:buClr>
                <a:schemeClr val="accent4"/>
              </a:buClr>
              <a:buSzPts val="1600"/>
              <a:buFont typeface="Lato"/>
              <a:buAutoNum type="arabicPeriod"/>
            </a:pPr>
            <a:r>
              <a:rPr lang="en" sz="1600">
                <a:latin typeface="Lato"/>
                <a:ea typeface="Lato"/>
                <a:cs typeface="Lato"/>
                <a:sym typeface="Lato"/>
              </a:rPr>
              <a:t>General Orders:</a:t>
            </a:r>
            <a:endParaRPr sz="1600">
              <a:latin typeface="Lato"/>
              <a:ea typeface="Lato"/>
              <a:cs typeface="Lato"/>
              <a:sym typeface="Lato"/>
            </a:endParaRPr>
          </a:p>
          <a:p>
            <a:pPr indent="-330200" lvl="1" marL="914400" rtl="0" algn="l">
              <a:lnSpc>
                <a:spcPct val="150000"/>
              </a:lnSpc>
              <a:spcBef>
                <a:spcPts val="0"/>
              </a:spcBef>
              <a:spcAft>
                <a:spcPts val="0"/>
              </a:spcAft>
              <a:buSzPts val="1600"/>
              <a:buFont typeface="Lato"/>
              <a:buChar char="◆"/>
            </a:pPr>
            <a:r>
              <a:rPr lang="en" sz="1600">
                <a:latin typeface="Lato"/>
                <a:ea typeface="Lato"/>
                <a:cs typeface="Lato"/>
                <a:sym typeface="Lato"/>
              </a:rPr>
              <a:t>Director of Advocacy Elections </a:t>
            </a:r>
            <a:r>
              <a:rPr lang="en" sz="1600">
                <a:latin typeface="Lato"/>
                <a:ea typeface="Lato"/>
                <a:cs typeface="Lato"/>
                <a:sym typeface="Lato"/>
              </a:rPr>
              <a:t>Announcements</a:t>
            </a:r>
            <a:endParaRPr sz="1600">
              <a:latin typeface="Lato"/>
              <a:ea typeface="Lato"/>
              <a:cs typeface="Lato"/>
              <a:sym typeface="Lato"/>
            </a:endParaRPr>
          </a:p>
          <a:p>
            <a:pPr indent="-330200" lvl="0" marL="457200" rtl="0" algn="l">
              <a:lnSpc>
                <a:spcPct val="150000"/>
              </a:lnSpc>
              <a:spcBef>
                <a:spcPts val="0"/>
              </a:spcBef>
              <a:spcAft>
                <a:spcPts val="0"/>
              </a:spcAft>
              <a:buClr>
                <a:schemeClr val="accent4"/>
              </a:buClr>
              <a:buSzPts val="1600"/>
              <a:buFont typeface="Lato"/>
              <a:buAutoNum type="arabicPeriod"/>
            </a:pPr>
            <a:r>
              <a:rPr lang="en" sz="1600">
                <a:latin typeface="Lato"/>
                <a:ea typeface="Lato"/>
                <a:cs typeface="Lato"/>
                <a:sym typeface="Lato"/>
              </a:rPr>
              <a:t>Unfinished Business: None</a:t>
            </a:r>
            <a:endParaRPr sz="1600">
              <a:latin typeface="Lato"/>
              <a:ea typeface="Lato"/>
              <a:cs typeface="Lato"/>
              <a:sym typeface="Lato"/>
            </a:endParaRPr>
          </a:p>
          <a:p>
            <a:pPr indent="-330200" lvl="0" marL="457200" rtl="0" algn="l">
              <a:lnSpc>
                <a:spcPct val="150000"/>
              </a:lnSpc>
              <a:spcBef>
                <a:spcPts val="0"/>
              </a:spcBef>
              <a:spcAft>
                <a:spcPts val="0"/>
              </a:spcAft>
              <a:buClr>
                <a:schemeClr val="accent4"/>
              </a:buClr>
              <a:buSzPts val="1600"/>
              <a:buFont typeface="Lato"/>
              <a:buAutoNum type="arabicPeriod"/>
            </a:pPr>
            <a:r>
              <a:rPr lang="en" sz="1600">
                <a:latin typeface="Lato"/>
                <a:ea typeface="Lato"/>
                <a:cs typeface="Lato"/>
                <a:sym typeface="Lato"/>
              </a:rPr>
              <a:t>New business: </a:t>
            </a:r>
            <a:endParaRPr sz="1600">
              <a:latin typeface="Lato"/>
              <a:ea typeface="Lato"/>
              <a:cs typeface="Lato"/>
              <a:sym typeface="Lato"/>
            </a:endParaRPr>
          </a:p>
          <a:p>
            <a:pPr indent="-330200" lvl="1" marL="914400" rtl="0" algn="l">
              <a:lnSpc>
                <a:spcPct val="150000"/>
              </a:lnSpc>
              <a:spcBef>
                <a:spcPts val="0"/>
              </a:spcBef>
              <a:spcAft>
                <a:spcPts val="0"/>
              </a:spcAft>
              <a:buSzPts val="1600"/>
              <a:buFont typeface="Lato"/>
              <a:buChar char="◆"/>
            </a:pPr>
            <a:r>
              <a:rPr lang="en" sz="1600">
                <a:latin typeface="Lato"/>
                <a:ea typeface="Lato"/>
                <a:cs typeface="Lato"/>
                <a:sym typeface="Lato"/>
              </a:rPr>
              <a:t>Commissions and Committee Appointments and Parliamentarian</a:t>
            </a:r>
            <a:endParaRPr sz="1600">
              <a:latin typeface="Lato"/>
              <a:ea typeface="Lato"/>
              <a:cs typeface="Lato"/>
              <a:sym typeface="Lato"/>
            </a:endParaRPr>
          </a:p>
          <a:p>
            <a:pPr indent="-330200" lvl="1" marL="914400" rtl="0" algn="l">
              <a:lnSpc>
                <a:spcPct val="150000"/>
              </a:lnSpc>
              <a:spcBef>
                <a:spcPts val="0"/>
              </a:spcBef>
              <a:spcAft>
                <a:spcPts val="0"/>
              </a:spcAft>
              <a:buSzPts val="1600"/>
              <a:buFont typeface="Lato"/>
              <a:buChar char="◆"/>
            </a:pPr>
            <a:r>
              <a:rPr lang="en" sz="1600">
                <a:latin typeface="Lato"/>
                <a:ea typeface="Lato"/>
                <a:cs typeface="Lato"/>
                <a:sym typeface="Lato"/>
              </a:rPr>
              <a:t>Comments on Bylaws Resolution 1st Reading</a:t>
            </a:r>
            <a:endParaRPr sz="1600">
              <a:latin typeface="Lato"/>
              <a:ea typeface="Lato"/>
              <a:cs typeface="Lato"/>
              <a:sym typeface="Lato"/>
            </a:endParaRPr>
          </a:p>
          <a:p>
            <a:pPr indent="-330200" lvl="1" marL="914400" rtl="0" algn="l">
              <a:lnSpc>
                <a:spcPct val="150000"/>
              </a:lnSpc>
              <a:spcBef>
                <a:spcPts val="0"/>
              </a:spcBef>
              <a:spcAft>
                <a:spcPts val="0"/>
              </a:spcAft>
              <a:buSzPts val="1600"/>
              <a:buFont typeface="Lato"/>
              <a:buChar char="◆"/>
            </a:pPr>
            <a:r>
              <a:rPr lang="en" sz="1600">
                <a:latin typeface="Lato"/>
                <a:ea typeface="Lato"/>
                <a:cs typeface="Lato"/>
                <a:sym typeface="Lato"/>
              </a:rPr>
              <a:t>Comments on VT GLU Statement of Support</a:t>
            </a:r>
            <a:endParaRPr sz="1600">
              <a:latin typeface="Lato"/>
              <a:ea typeface="Lato"/>
              <a:cs typeface="Lato"/>
              <a:sym typeface="Lato"/>
            </a:endParaRPr>
          </a:p>
          <a:p>
            <a:pPr indent="-330200" lvl="0" marL="457200" rtl="0" algn="l">
              <a:lnSpc>
                <a:spcPct val="150000"/>
              </a:lnSpc>
              <a:spcBef>
                <a:spcPts val="0"/>
              </a:spcBef>
              <a:spcAft>
                <a:spcPts val="0"/>
              </a:spcAft>
              <a:buClr>
                <a:schemeClr val="accent4"/>
              </a:buClr>
              <a:buSzPts val="1600"/>
              <a:buFont typeface="Lato"/>
              <a:buAutoNum type="arabicPeriod"/>
            </a:pPr>
            <a:r>
              <a:rPr lang="en" sz="1600">
                <a:latin typeface="Lato"/>
                <a:ea typeface="Lato"/>
                <a:cs typeface="Lato"/>
                <a:sym typeface="Lato"/>
              </a:rPr>
              <a:t>Closing remarks: Reminders, Communication, Events!</a:t>
            </a:r>
            <a:endParaRPr sz="1600">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457200" lvl="0" marL="457200" rtl="0" algn="l">
              <a:spcBef>
                <a:spcPts val="0"/>
              </a:spcBef>
              <a:spcAft>
                <a:spcPts val="0"/>
              </a:spcAft>
              <a:buSzPct val="100000"/>
              <a:buFont typeface="Playfair Display"/>
              <a:buAutoNum type="arabicPeriod"/>
            </a:pPr>
            <a:r>
              <a:rPr lang="en">
                <a:latin typeface="Playfair Display"/>
                <a:ea typeface="Playfair Display"/>
                <a:cs typeface="Playfair Display"/>
                <a:sym typeface="Playfair Display"/>
              </a:rPr>
              <a:t>Opening Remarks</a:t>
            </a:r>
            <a:endParaRPr>
              <a:latin typeface="Playfair Display"/>
              <a:ea typeface="Playfair Display"/>
              <a:cs typeface="Playfair Display"/>
              <a:sym typeface="Playfair Display"/>
            </a:endParaRPr>
          </a:p>
        </p:txBody>
      </p:sp>
      <p:sp>
        <p:nvSpPr>
          <p:cNvPr id="152" name="Google Shape;152;p28"/>
          <p:cNvSpPr txBox="1"/>
          <p:nvPr>
            <p:ph idx="1" type="body"/>
          </p:nvPr>
        </p:nvSpPr>
        <p:spPr>
          <a:xfrm>
            <a:off x="179050" y="14270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000"/>
              <a:t>Sign-in if you have not!  </a:t>
            </a:r>
            <a:r>
              <a:rPr lang="en" sz="2000" u="sng">
                <a:solidFill>
                  <a:schemeClr val="hlink"/>
                </a:solidFill>
                <a:hlinkClick r:id="rId3"/>
              </a:rPr>
              <a:t>https://tinyurl.com/GPSS090723SignIn</a:t>
            </a:r>
            <a:r>
              <a:rPr lang="en" sz="2000"/>
              <a:t> </a:t>
            </a:r>
            <a:endParaRPr sz="2000">
              <a:latin typeface="Lato"/>
              <a:ea typeface="Lato"/>
              <a:cs typeface="Lato"/>
              <a:sym typeface="Lato"/>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sz="2000"/>
              <a:t>If you have not registered as an Senator yet (</a:t>
            </a:r>
            <a:r>
              <a:rPr i="1" lang="en" sz="2000"/>
              <a:t>haven’t received the info emails this week</a:t>
            </a:r>
            <a:r>
              <a:rPr lang="en" sz="2000"/>
              <a:t>) please email </a:t>
            </a:r>
            <a:r>
              <a:rPr b="1" lang="en" sz="2000"/>
              <a:t>VP Yohan Sequeira (</a:t>
            </a:r>
            <a:r>
              <a:rPr b="1" lang="en" sz="2000" u="sng">
                <a:solidFill>
                  <a:schemeClr val="hlink"/>
                </a:solidFill>
                <a:hlinkClick r:id="rId4"/>
              </a:rPr>
              <a:t>yohans21@vt.edu</a:t>
            </a:r>
            <a:r>
              <a:rPr b="1" lang="en" sz="2000"/>
              <a:t>)</a:t>
            </a:r>
            <a:r>
              <a:rPr lang="en" sz="2000"/>
              <a:t> to be added to the roles!</a:t>
            </a:r>
            <a:endParaRPr sz="2000"/>
          </a:p>
          <a:p>
            <a:pPr indent="0" lvl="0" marL="0" rtl="0" algn="l">
              <a:spcBef>
                <a:spcPts val="1200"/>
              </a:spcBef>
              <a:spcAft>
                <a:spcPts val="1200"/>
              </a:spcAft>
              <a:buNone/>
            </a:pPr>
            <a:r>
              <a:t/>
            </a:r>
            <a:endParaRPr/>
          </a:p>
        </p:txBody>
      </p:sp>
      <p:pic>
        <p:nvPicPr>
          <p:cNvPr id="153" name="Google Shape;153;p28"/>
          <p:cNvPicPr preferRelativeResize="0"/>
          <p:nvPr/>
        </p:nvPicPr>
        <p:blipFill>
          <a:blip r:embed="rId5">
            <a:alphaModFix/>
          </a:blip>
          <a:stretch>
            <a:fillRect/>
          </a:stretch>
        </p:blipFill>
        <p:spPr>
          <a:xfrm>
            <a:off x="6940750" y="1369500"/>
            <a:ext cx="2017200" cy="2017200"/>
          </a:xfrm>
          <a:prstGeom prst="rect">
            <a:avLst/>
          </a:prstGeom>
          <a:noFill/>
          <a:ln>
            <a:noFill/>
          </a:ln>
        </p:spPr>
      </p:pic>
      <p:sp>
        <p:nvSpPr>
          <p:cNvPr id="154" name="Google Shape;154;p28"/>
          <p:cNvSpPr/>
          <p:nvPr/>
        </p:nvSpPr>
        <p:spPr>
          <a:xfrm>
            <a:off x="4259225" y="2188575"/>
            <a:ext cx="2277000" cy="82530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layfair Display"/>
                <a:ea typeface="Playfair Display"/>
                <a:cs typeface="Playfair Display"/>
                <a:sym typeface="Playfair Display"/>
              </a:rPr>
              <a:t>Notes on Zoom and In-Person </a:t>
            </a:r>
            <a:endParaRPr>
              <a:latin typeface="Playfair Display"/>
              <a:ea typeface="Playfair Display"/>
              <a:cs typeface="Playfair Display"/>
              <a:sym typeface="Playfair Display"/>
            </a:endParaRPr>
          </a:p>
        </p:txBody>
      </p:sp>
      <p:sp>
        <p:nvSpPr>
          <p:cNvPr id="160" name="Google Shape;160;p29"/>
          <p:cNvSpPr txBox="1"/>
          <p:nvPr>
            <p:ph idx="1" type="body"/>
          </p:nvPr>
        </p:nvSpPr>
        <p:spPr>
          <a:xfrm>
            <a:off x="311700" y="1434450"/>
            <a:ext cx="8520600" cy="34164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0"/>
              </a:spcAft>
              <a:buNone/>
            </a:pPr>
            <a:r>
              <a:rPr b="1" lang="en"/>
              <a:t>Voting: </a:t>
            </a:r>
            <a:r>
              <a:rPr lang="en"/>
              <a:t>Only senators and designated proxies may vote. Vote using yes (green checkmark), no (red X), and abstain (coffee cup away) emotes. </a:t>
            </a:r>
            <a:endParaRPr/>
          </a:p>
          <a:p>
            <a:pPr indent="0" lvl="0" marL="0" rtl="0" algn="l">
              <a:spcBef>
                <a:spcPts val="1200"/>
              </a:spcBef>
              <a:spcAft>
                <a:spcPts val="0"/>
              </a:spcAft>
              <a:buNone/>
            </a:pPr>
            <a:r>
              <a:rPr b="1" lang="en"/>
              <a:t>Speaking: </a:t>
            </a:r>
            <a:r>
              <a:rPr lang="en"/>
              <a:t>Everyone will be muted and you will have to use the raise hand feature to unmute yourself. Priority will be given to senators over general graduate students.</a:t>
            </a:r>
            <a:endParaRPr/>
          </a:p>
          <a:p>
            <a:pPr indent="0" lvl="0" marL="0" rtl="0" algn="l">
              <a:spcBef>
                <a:spcPts val="1200"/>
              </a:spcBef>
              <a:spcAft>
                <a:spcPts val="0"/>
              </a:spcAft>
              <a:buNone/>
            </a:pPr>
            <a:r>
              <a:rPr b="1" lang="en"/>
              <a:t>In-Person: </a:t>
            </a:r>
            <a:r>
              <a:rPr lang="en"/>
              <a:t>Please raise your hand with a thumbs-up for yes, thumbs-down for no and don’t raise your hand to abstain.</a:t>
            </a:r>
            <a:endParaRPr/>
          </a:p>
          <a:p>
            <a:pPr indent="0" lvl="0" marL="0" rtl="0" algn="l">
              <a:spcBef>
                <a:spcPts val="1200"/>
              </a:spcBef>
              <a:spcAft>
                <a:spcPts val="0"/>
              </a:spcAft>
              <a:buNone/>
            </a:pPr>
            <a:r>
              <a:rPr lang="en"/>
              <a:t>Please RESET your emote after voting or raising your hand. We cannot distinguish between leftover emotes and current emotes so it is on you to remember to remove your answer after the vote concludes. If you do not lower your hand we may not call on you.</a:t>
            </a:r>
            <a:endParaRPr/>
          </a:p>
          <a:p>
            <a:pPr indent="0" lvl="0" marL="0" rtl="0" algn="l">
              <a:spcBef>
                <a:spcPts val="1200"/>
              </a:spcBef>
              <a:spcAft>
                <a:spcPts val="0"/>
              </a:spcAft>
              <a:buNone/>
            </a:pPr>
            <a:r>
              <a:t/>
            </a:r>
            <a:endParaRPr/>
          </a:p>
          <a:p>
            <a:pPr indent="0" lvl="0" marL="0" rtl="0" algn="l">
              <a:spcBef>
                <a:spcPts val="1200"/>
              </a:spcBef>
              <a:spcAft>
                <a:spcPts val="1200"/>
              </a:spcAft>
              <a:buClr>
                <a:schemeClr val="dk1"/>
              </a:buClr>
              <a:buSzPct val="61111"/>
              <a:buFont typeface="Arial"/>
              <a:buNone/>
            </a:pPr>
            <a:r>
              <a:rPr b="1" lang="en"/>
              <a:t>The most important rule</a:t>
            </a:r>
            <a:r>
              <a:rPr lang="en"/>
              <a:t> is that you </a:t>
            </a:r>
            <a:r>
              <a:rPr i="1" lang="en"/>
              <a:t>MUST</a:t>
            </a:r>
            <a:r>
              <a:rPr lang="en"/>
              <a:t> show off your pets and tell them they’re very good courtesy of the GPSS.</a:t>
            </a:r>
            <a:endParaRPr/>
          </a:p>
        </p:txBody>
      </p:sp>
      <p:sp>
        <p:nvSpPr>
          <p:cNvPr id="161" name="Google Shape;161;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457200" lvl="0" marL="457200" rtl="0" algn="l">
              <a:spcBef>
                <a:spcPts val="0"/>
              </a:spcBef>
              <a:spcAft>
                <a:spcPts val="0"/>
              </a:spcAft>
              <a:buSzPct val="100000"/>
              <a:buFont typeface="Playfair Display"/>
              <a:buAutoNum type="arabicPeriod"/>
            </a:pPr>
            <a:r>
              <a:rPr lang="en">
                <a:latin typeface="Playfair Display"/>
                <a:ea typeface="Playfair Display"/>
                <a:cs typeface="Playfair Display"/>
                <a:sym typeface="Playfair Display"/>
              </a:rPr>
              <a:t>Approval of Minutes </a:t>
            </a:r>
            <a:endParaRPr>
              <a:latin typeface="Playfair Display"/>
              <a:ea typeface="Playfair Display"/>
              <a:cs typeface="Playfair Display"/>
              <a:sym typeface="Playfair Display"/>
            </a:endParaRPr>
          </a:p>
        </p:txBody>
      </p:sp>
      <p:sp>
        <p:nvSpPr>
          <p:cNvPr id="167" name="Google Shape;167;p30"/>
          <p:cNvSpPr txBox="1"/>
          <p:nvPr>
            <p:ph idx="1" type="body"/>
          </p:nvPr>
        </p:nvSpPr>
        <p:spPr>
          <a:xfrm>
            <a:off x="311700" y="14344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t>Minutes were sent out last week with the Brief, and can be found in your inbox</a:t>
            </a:r>
            <a:endParaRPr sz="2200"/>
          </a:p>
          <a:p>
            <a:pPr indent="0" lvl="0" marL="0" rtl="0" algn="l">
              <a:spcBef>
                <a:spcPts val="1200"/>
              </a:spcBef>
              <a:spcAft>
                <a:spcPts val="0"/>
              </a:spcAft>
              <a:buNone/>
            </a:pPr>
            <a:r>
              <a:t/>
            </a:r>
            <a:endParaRPr sz="2200"/>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IMPORTANT MESSAGE</a:t>
            </a:r>
            <a:endParaRPr/>
          </a:p>
        </p:txBody>
      </p:sp>
      <p:sp>
        <p:nvSpPr>
          <p:cNvPr id="173" name="Google Shape;173;p31"/>
          <p:cNvSpPr txBox="1"/>
          <p:nvPr>
            <p:ph idx="1" type="body"/>
          </p:nvPr>
        </p:nvSpPr>
        <p:spPr>
          <a:xfrm>
            <a:off x="311700" y="14344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4" name="Google Shape;174;p31"/>
          <p:cNvPicPr preferRelativeResize="0"/>
          <p:nvPr/>
        </p:nvPicPr>
        <p:blipFill>
          <a:blip r:embed="rId3">
            <a:alphaModFix/>
          </a:blip>
          <a:stretch>
            <a:fillRect/>
          </a:stretch>
        </p:blipFill>
        <p:spPr>
          <a:xfrm>
            <a:off x="494150" y="1228600"/>
            <a:ext cx="3900974" cy="3900974"/>
          </a:xfrm>
          <a:prstGeom prst="rect">
            <a:avLst/>
          </a:prstGeom>
          <a:noFill/>
          <a:ln>
            <a:noFill/>
          </a:ln>
        </p:spPr>
      </p:pic>
      <p:pic>
        <p:nvPicPr>
          <p:cNvPr id="175" name="Google Shape;175;p31"/>
          <p:cNvPicPr preferRelativeResize="0"/>
          <p:nvPr/>
        </p:nvPicPr>
        <p:blipFill>
          <a:blip r:embed="rId4">
            <a:alphaModFix/>
          </a:blip>
          <a:stretch>
            <a:fillRect/>
          </a:stretch>
        </p:blipFill>
        <p:spPr>
          <a:xfrm>
            <a:off x="5097050" y="1228600"/>
            <a:ext cx="3900973" cy="39009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IMPORTANT MESSAGE</a:t>
            </a:r>
            <a:endParaRPr/>
          </a:p>
        </p:txBody>
      </p:sp>
      <p:sp>
        <p:nvSpPr>
          <p:cNvPr id="181" name="Google Shape;181;p32"/>
          <p:cNvSpPr txBox="1"/>
          <p:nvPr>
            <p:ph idx="1" type="body"/>
          </p:nvPr>
        </p:nvSpPr>
        <p:spPr>
          <a:xfrm>
            <a:off x="311700" y="14344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2" name="Google Shape;182;p32"/>
          <p:cNvPicPr preferRelativeResize="0"/>
          <p:nvPr/>
        </p:nvPicPr>
        <p:blipFill>
          <a:blip r:embed="rId3">
            <a:alphaModFix/>
          </a:blip>
          <a:stretch>
            <a:fillRect/>
          </a:stretch>
        </p:blipFill>
        <p:spPr>
          <a:xfrm>
            <a:off x="4572000" y="571500"/>
            <a:ext cx="4572001" cy="4572001"/>
          </a:xfrm>
          <a:prstGeom prst="rect">
            <a:avLst/>
          </a:prstGeom>
          <a:noFill/>
          <a:ln>
            <a:noFill/>
          </a:ln>
        </p:spPr>
      </p:pic>
      <p:pic>
        <p:nvPicPr>
          <p:cNvPr id="183" name="Google Shape;183;p32"/>
          <p:cNvPicPr preferRelativeResize="0"/>
          <p:nvPr/>
        </p:nvPicPr>
        <p:blipFill>
          <a:blip r:embed="rId4">
            <a:alphaModFix/>
          </a:blip>
          <a:stretch>
            <a:fillRect/>
          </a:stretch>
        </p:blipFill>
        <p:spPr>
          <a:xfrm>
            <a:off x="0" y="571500"/>
            <a:ext cx="4572001" cy="4572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IMPORTANT MESSAGE</a:t>
            </a:r>
            <a:endParaRPr/>
          </a:p>
        </p:txBody>
      </p:sp>
      <p:sp>
        <p:nvSpPr>
          <p:cNvPr id="189" name="Google Shape;189;p33"/>
          <p:cNvSpPr txBox="1"/>
          <p:nvPr>
            <p:ph idx="1" type="body"/>
          </p:nvPr>
        </p:nvSpPr>
        <p:spPr>
          <a:xfrm>
            <a:off x="311700" y="14344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0" name="Google Shape;190;p33"/>
          <p:cNvPicPr preferRelativeResize="0"/>
          <p:nvPr/>
        </p:nvPicPr>
        <p:blipFill>
          <a:blip r:embed="rId3">
            <a:alphaModFix/>
          </a:blip>
          <a:stretch>
            <a:fillRect/>
          </a:stretch>
        </p:blipFill>
        <p:spPr>
          <a:xfrm>
            <a:off x="4572000" y="0"/>
            <a:ext cx="4572001" cy="4572001"/>
          </a:xfrm>
          <a:prstGeom prst="rect">
            <a:avLst/>
          </a:prstGeom>
          <a:noFill/>
          <a:ln>
            <a:noFill/>
          </a:ln>
        </p:spPr>
      </p:pic>
      <p:pic>
        <p:nvPicPr>
          <p:cNvPr id="191" name="Google Shape;191;p33"/>
          <p:cNvPicPr preferRelativeResize="0"/>
          <p:nvPr/>
        </p:nvPicPr>
        <p:blipFill>
          <a:blip r:embed="rId4">
            <a:alphaModFix/>
          </a:blip>
          <a:stretch>
            <a:fillRect/>
          </a:stretch>
        </p:blipFill>
        <p:spPr>
          <a:xfrm>
            <a:off x="0" y="56150"/>
            <a:ext cx="4743701" cy="47437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PSS Meeting">
  <a:themeElements>
    <a:clrScheme name="Simple Light">
      <a:dk1>
        <a:srgbClr val="000000"/>
      </a:dk1>
      <a:lt1>
        <a:srgbClr val="FFFFFF"/>
      </a:lt1>
      <a:dk2>
        <a:srgbClr val="3A3234"/>
      </a:dk2>
      <a:lt2>
        <a:srgbClr val="EEEEEE"/>
      </a:lt2>
      <a:accent1>
        <a:srgbClr val="861F41"/>
      </a:accent1>
      <a:accent2>
        <a:srgbClr val="2CD5C4"/>
      </a:accent2>
      <a:accent3>
        <a:srgbClr val="75787B"/>
      </a:accent3>
      <a:accent4>
        <a:srgbClr val="C64600"/>
      </a:accent4>
      <a:accent5>
        <a:srgbClr val="003C71"/>
      </a:accent5>
      <a:accent6>
        <a:srgbClr val="CE0058"/>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